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0" name="Shape 10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Testo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Titolo Testo</a:t>
            </a:r>
          </a:p>
        </p:txBody>
      </p:sp>
      <p:sp>
        <p:nvSpPr>
          <p:cNvPr id="16" name="Corpo livello uno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17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582" y="3765550"/>
            <a:ext cx="100908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92818" y="2667903"/>
            <a:ext cx="300339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50" y="2205660"/>
            <a:ext cx="12306300" cy="15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49297" y="34645"/>
            <a:ext cx="4864818" cy="2036017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olo e sottotitol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Testo"/>
          <p:cNvSpPr txBox="1"/>
          <p:nvPr>
            <p:ph type="title"/>
          </p:nvPr>
        </p:nvSpPr>
        <p:spPr>
          <a:xfrm>
            <a:off x="987722" y="2289859"/>
            <a:ext cx="7305378" cy="1419325"/>
          </a:xfrm>
          <a:prstGeom prst="rect">
            <a:avLst/>
          </a:prstGeom>
        </p:spPr>
        <p:txBody>
          <a:bodyPr anchor="b"/>
          <a:lstStyle/>
          <a:p>
            <a:pPr/>
            <a:r>
              <a:t>Titolo Testo</a:t>
            </a:r>
          </a:p>
        </p:txBody>
      </p:sp>
      <p:sp>
        <p:nvSpPr>
          <p:cNvPr id="29" name="Corpo livello uno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3400">
                <a:solidFill>
                  <a:srgbClr val="C82506"/>
                </a:solidFill>
              </a:defRPr>
            </a:lvl1pPr>
            <a:lvl2pPr marL="0" indent="228600" algn="ctr">
              <a:spcBef>
                <a:spcPts val="0"/>
              </a:spcBef>
              <a:buSzTx/>
              <a:buNone/>
              <a:defRPr b="1" sz="3400">
                <a:solidFill>
                  <a:srgbClr val="C82506"/>
                </a:solidFill>
              </a:defRPr>
            </a:lvl2pPr>
            <a:lvl3pPr marL="0" indent="457200" algn="ctr">
              <a:spcBef>
                <a:spcPts val="0"/>
              </a:spcBef>
              <a:buSzTx/>
              <a:buNone/>
              <a:defRPr b="1" sz="3400">
                <a:solidFill>
                  <a:srgbClr val="C82506"/>
                </a:solidFill>
              </a:defRPr>
            </a:lvl3pPr>
            <a:lvl4pPr marL="0" indent="685800" algn="ctr">
              <a:spcBef>
                <a:spcPts val="0"/>
              </a:spcBef>
              <a:buSzTx/>
              <a:buNone/>
              <a:defRPr b="1" sz="3400">
                <a:solidFill>
                  <a:srgbClr val="C82506"/>
                </a:solidFill>
              </a:defRPr>
            </a:lvl4pPr>
            <a:lvl5pPr marL="0" indent="914400" algn="ctr">
              <a:spcBef>
                <a:spcPts val="0"/>
              </a:spcBef>
              <a:buSzTx/>
              <a:buNone/>
              <a:defRPr b="1" sz="3400">
                <a:solidFill>
                  <a:srgbClr val="C82506"/>
                </a:solidFill>
              </a:defRPr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3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582" y="3765550"/>
            <a:ext cx="100908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92818" y="2667903"/>
            <a:ext cx="300339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50" y="2205660"/>
            <a:ext cx="12306300" cy="15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49297" y="34645"/>
            <a:ext cx="4864818" cy="2036017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A.A. 2017/2018"/>
          <p:cNvSpPr txBox="1"/>
          <p:nvPr/>
        </p:nvSpPr>
        <p:spPr>
          <a:xfrm>
            <a:off x="1076622" y="3763105"/>
            <a:ext cx="3775275" cy="7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03097">
              <a:defRPr b="0" sz="414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A.A. 2017/2018</a:t>
            </a:r>
          </a:p>
        </p:txBody>
      </p:sp>
      <p:sp>
        <p:nvSpPr>
          <p:cNvPr id="35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mmagine"/>
          <p:cNvSpPr/>
          <p:nvPr>
            <p:ph type="pic" sz="quarter" idx="13"/>
          </p:nvPr>
        </p:nvSpPr>
        <p:spPr>
          <a:xfrm>
            <a:off x="3393479" y="2655206"/>
            <a:ext cx="6220034" cy="37660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3" name="Titolo Testo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Titolo Testo</a:t>
            </a:r>
          </a:p>
        </p:txBody>
      </p:sp>
      <p:sp>
        <p:nvSpPr>
          <p:cNvPr id="44" name="Corpo livello uno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45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582" y="3765550"/>
            <a:ext cx="100908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92818" y="2667903"/>
            <a:ext cx="300339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50" y="2205660"/>
            <a:ext cx="12306300" cy="15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49297" y="34645"/>
            <a:ext cx="4864818" cy="2036017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pic>
        <p:nvPicPr>
          <p:cNvPr id="57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582" y="3765550"/>
            <a:ext cx="100908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92818" y="2667903"/>
            <a:ext cx="300339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50" y="2205660"/>
            <a:ext cx="12306300" cy="15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49297" y="34645"/>
            <a:ext cx="4864818" cy="2036017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olo Testo"/>
          <p:cNvSpPr txBox="1"/>
          <p:nvPr>
            <p:ph type="title"/>
          </p:nvPr>
        </p:nvSpPr>
        <p:spPr>
          <a:xfrm>
            <a:off x="395700" y="405221"/>
            <a:ext cx="9217592" cy="934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69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0" name="Numero diapositiva"/>
          <p:cNvSpPr txBox="1"/>
          <p:nvPr>
            <p:ph type="sldNum" sz="quarter" idx="2"/>
          </p:nvPr>
        </p:nvSpPr>
        <p:spPr>
          <a:xfrm>
            <a:off x="12551884" y="9309100"/>
            <a:ext cx="340259" cy="324306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rpo Gesti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olo Testo"/>
          <p:cNvSpPr txBox="1"/>
          <p:nvPr>
            <p:ph type="title"/>
          </p:nvPr>
        </p:nvSpPr>
        <p:spPr>
          <a:xfrm>
            <a:off x="395700" y="405221"/>
            <a:ext cx="9217592" cy="934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78" name="Corpo livello uno…"/>
          <p:cNvSpPr txBox="1"/>
          <p:nvPr>
            <p:ph type="body" idx="1"/>
          </p:nvPr>
        </p:nvSpPr>
        <p:spPr>
          <a:xfrm>
            <a:off x="1092200" y="17335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  <a:lvl2pPr marL="0" indent="228600">
              <a:buSzTx/>
              <a:buNone/>
            </a:lvl2pPr>
            <a:lvl3pPr marL="0" indent="457200">
              <a:buSzTx/>
              <a:buNone/>
            </a:lvl3pPr>
            <a:lvl4pPr marL="0" indent="685800">
              <a:buSzTx/>
              <a:buNone/>
            </a:lvl4pPr>
            <a:lvl5pPr marL="0" indent="914400">
              <a:buSzTx/>
              <a:buNone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9" name="Numero diapositiva"/>
          <p:cNvSpPr txBox="1"/>
          <p:nvPr>
            <p:ph type="sldNum" sz="quarter" idx="2"/>
          </p:nvPr>
        </p:nvSpPr>
        <p:spPr>
          <a:xfrm>
            <a:off x="12551884" y="9309100"/>
            <a:ext cx="340259" cy="324306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uot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582" y="3765550"/>
            <a:ext cx="100908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92818" y="1687109"/>
            <a:ext cx="3003391" cy="58782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9250" y="1437196"/>
            <a:ext cx="12306300" cy="152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92818" y="82709"/>
            <a:ext cx="3003391" cy="1256975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olo Testo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7" name="Corpo livello uno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" name="Numero diapositiva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tif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tif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tif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tif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paolo.lo.giudice@unirc.it" TargetMode="Externa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rso di Sistemi Informatici Aziendali"/>
          <p:cNvSpPr txBox="1"/>
          <p:nvPr>
            <p:ph type="title"/>
          </p:nvPr>
        </p:nvSpPr>
        <p:spPr>
          <a:xfrm>
            <a:off x="927868" y="2302559"/>
            <a:ext cx="11149064" cy="1419325"/>
          </a:xfrm>
          <a:prstGeom prst="rect">
            <a:avLst/>
          </a:prstGeom>
        </p:spPr>
        <p:txBody>
          <a:bodyPr/>
          <a:lstStyle>
            <a:lvl1pPr defTabSz="368045">
              <a:defRPr sz="5040"/>
            </a:lvl1pPr>
          </a:lstStyle>
          <a:p>
            <a:pPr/>
            <a:r>
              <a:t>Corso di Sistemi Informatici Aziendali</a:t>
            </a:r>
          </a:p>
        </p:txBody>
      </p:sp>
      <p:sp>
        <p:nvSpPr>
          <p:cNvPr id="103" name="Installazione…"/>
          <p:cNvSpPr txBox="1"/>
          <p:nvPr>
            <p:ph type="body" sz="quarter" idx="1"/>
          </p:nvPr>
        </p:nvSpPr>
        <p:spPr>
          <a:xfrm>
            <a:off x="1270000" y="5372435"/>
            <a:ext cx="10464800" cy="1130301"/>
          </a:xfrm>
          <a:prstGeom prst="rect">
            <a:avLst/>
          </a:prstGeom>
        </p:spPr>
        <p:txBody>
          <a:bodyPr/>
          <a:lstStyle/>
          <a:p>
            <a:pPr defTabSz="292100">
              <a:defRPr sz="3300"/>
            </a:pPr>
            <a:r>
              <a:t>Installazione</a:t>
            </a:r>
          </a:p>
          <a:p>
            <a:pPr defTabSz="292100">
              <a:defRPr sz="3300"/>
            </a:pPr>
            <a:r>
              <a:t>MongoDB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4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55" name="Se avete installato correttamente MongoDB allora potete scaricare anche MongoChef (Studio 3T).…"/>
          <p:cNvSpPr txBox="1"/>
          <p:nvPr/>
        </p:nvSpPr>
        <p:spPr>
          <a:xfrm>
            <a:off x="870899" y="2447596"/>
            <a:ext cx="10561434" cy="3863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Se avete installato correttamente MongoDB allora potete scaricare anche MongoChef (Studio 3T).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Per poterlo fare è sufficiente collegarsi al sito: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https://studio3t.com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E scaricare il DMG.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59" name="Colleghiamoci al sito di MongoDB e andiamo in download:"/>
          <p:cNvSpPr txBox="1"/>
          <p:nvPr/>
        </p:nvSpPr>
        <p:spPr>
          <a:xfrm>
            <a:off x="2031596" y="1562152"/>
            <a:ext cx="10561434" cy="510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Colleghiamoci al sito di MongoDB e andiamo in download: </a:t>
            </a:r>
          </a:p>
        </p:txBody>
      </p:sp>
      <p:pic>
        <p:nvPicPr>
          <p:cNvPr id="16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rcRect l="1103" t="0" r="6853" b="0"/>
          <a:stretch>
            <a:fillRect/>
          </a:stretch>
        </p:blipFill>
        <p:spPr>
          <a:xfrm>
            <a:off x="1132889" y="2295375"/>
            <a:ext cx="10561583" cy="7171682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Rettangolo arrotondato"/>
          <p:cNvSpPr/>
          <p:nvPr/>
        </p:nvSpPr>
        <p:spPr>
          <a:xfrm>
            <a:off x="1352976" y="2136865"/>
            <a:ext cx="3392778" cy="870964"/>
          </a:xfrm>
          <a:prstGeom prst="roundRect">
            <a:avLst>
              <a:gd name="adj" fmla="val 21872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2" name="Rettangolo arrotondato"/>
          <p:cNvSpPr/>
          <p:nvPr/>
        </p:nvSpPr>
        <p:spPr>
          <a:xfrm>
            <a:off x="9768079" y="2698054"/>
            <a:ext cx="1917921" cy="661426"/>
          </a:xfrm>
          <a:prstGeom prst="roundRect">
            <a:avLst>
              <a:gd name="adj" fmla="val 28801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chermata 2017-10-28 alle 08.18.10.png" descr="Schermata 2017-10-28 alle 08.18.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4377" y="2204789"/>
            <a:ext cx="11716160" cy="732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6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67" name="Rettangolo arrotondato"/>
          <p:cNvSpPr/>
          <p:nvPr/>
        </p:nvSpPr>
        <p:spPr>
          <a:xfrm>
            <a:off x="3427927" y="3833790"/>
            <a:ext cx="1917920" cy="1025703"/>
          </a:xfrm>
          <a:prstGeom prst="roundRect">
            <a:avLst>
              <a:gd name="adj" fmla="val 18573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8" name="Rettangolo arrotondato"/>
          <p:cNvSpPr/>
          <p:nvPr/>
        </p:nvSpPr>
        <p:spPr>
          <a:xfrm>
            <a:off x="2419191" y="5595750"/>
            <a:ext cx="3785235" cy="1662557"/>
          </a:xfrm>
          <a:prstGeom prst="roundRect">
            <a:avLst>
              <a:gd name="adj" fmla="val 18573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9" name="Scarichiamo l’MSI  Windows Server 2008"/>
          <p:cNvSpPr txBox="1"/>
          <p:nvPr/>
        </p:nvSpPr>
        <p:spPr>
          <a:xfrm>
            <a:off x="3104929" y="1641816"/>
            <a:ext cx="10561434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Scarichiamo l’MSI  Windows Server 2008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rcRect l="0" t="0" r="0" b="10888"/>
          <a:stretch>
            <a:fillRect/>
          </a:stretch>
        </p:blipFill>
        <p:spPr>
          <a:xfrm>
            <a:off x="2170115" y="2341223"/>
            <a:ext cx="8664570" cy="605814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3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74" name="Rettangolo arrotondato"/>
          <p:cNvSpPr/>
          <p:nvPr/>
        </p:nvSpPr>
        <p:spPr>
          <a:xfrm>
            <a:off x="3228237" y="3484333"/>
            <a:ext cx="1917921" cy="1025703"/>
          </a:xfrm>
          <a:prstGeom prst="roundRect">
            <a:avLst>
              <a:gd name="adj" fmla="val 18573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5" name="Una volta completato il download lanciamo l’installazione:"/>
          <p:cNvSpPr txBox="1"/>
          <p:nvPr/>
        </p:nvSpPr>
        <p:spPr>
          <a:xfrm>
            <a:off x="2031596" y="1687109"/>
            <a:ext cx="10561434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Una volta completato il download lanciamo l’installazione: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Schermata 2017-10-28 alle 08.18.10.png" descr="Schermata 2017-10-28 alle 08.18.1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4377" y="2204789"/>
            <a:ext cx="11716160" cy="732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9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80" name="Rettangolo arrotondato"/>
          <p:cNvSpPr/>
          <p:nvPr/>
        </p:nvSpPr>
        <p:spPr>
          <a:xfrm>
            <a:off x="2406711" y="7213048"/>
            <a:ext cx="2939891" cy="568518"/>
          </a:xfrm>
          <a:prstGeom prst="roundRect">
            <a:avLst>
              <a:gd name="adj" fmla="val 50000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1" name="Riapriamo la pagina del download e clicchiamo su Install instruction"/>
          <p:cNvSpPr txBox="1"/>
          <p:nvPr/>
        </p:nvSpPr>
        <p:spPr>
          <a:xfrm>
            <a:off x="918286" y="1641816"/>
            <a:ext cx="12748077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Riapriamo la pagina del download e clicchiamo su Install instruction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9417" y="2623889"/>
            <a:ext cx="11105966" cy="6170999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5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86" name="Rettangolo arrotondato"/>
          <p:cNvSpPr/>
          <p:nvPr/>
        </p:nvSpPr>
        <p:spPr>
          <a:xfrm>
            <a:off x="4366167" y="6582685"/>
            <a:ext cx="2939891" cy="568519"/>
          </a:xfrm>
          <a:prstGeom prst="roundRect">
            <a:avLst>
              <a:gd name="adj" fmla="val 50000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7" name="Siamo arrivati alla pagina della documentazione! Andiamo su…"/>
          <p:cNvSpPr txBox="1"/>
          <p:nvPr/>
        </p:nvSpPr>
        <p:spPr>
          <a:xfrm>
            <a:off x="918286" y="1641816"/>
            <a:ext cx="12748077" cy="9298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Siamo arrivati alla pagina della documentazione! Andiamo su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Run MongoDB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4125" y="3042989"/>
            <a:ext cx="11616550" cy="617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1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92" name="Rettangolo arrotondato"/>
          <p:cNvSpPr/>
          <p:nvPr/>
        </p:nvSpPr>
        <p:spPr>
          <a:xfrm>
            <a:off x="1587508" y="3923372"/>
            <a:ext cx="2939891" cy="568518"/>
          </a:xfrm>
          <a:prstGeom prst="roundRect">
            <a:avLst>
              <a:gd name="adj" fmla="val 50000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3" name="Seguendo le istruzioni riportate nella pagina della documentazione dobbiamo prima di tutto creare la cartella dove MongoDB andrà a salvare i database."/>
          <p:cNvSpPr txBox="1"/>
          <p:nvPr/>
        </p:nvSpPr>
        <p:spPr>
          <a:xfrm>
            <a:off x="918286" y="1641816"/>
            <a:ext cx="11616550" cy="1348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Seguendo le istruzioni riportate nella pagina della documentazione dobbiamo prima di tutto creare la cartella dove MongoDB andrà a salvare i database.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08666" y="3292902"/>
            <a:ext cx="9476710" cy="584286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7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198" name="Rettangolo arrotondato"/>
          <p:cNvSpPr/>
          <p:nvPr/>
        </p:nvSpPr>
        <p:spPr>
          <a:xfrm>
            <a:off x="2586574" y="3686305"/>
            <a:ext cx="5983923" cy="568519"/>
          </a:xfrm>
          <a:prstGeom prst="roundRect">
            <a:avLst>
              <a:gd name="adj" fmla="val 50000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9" name="Una volta creata la cartella seguiamo il path, come in figura, e lanciamo mongod.exe"/>
          <p:cNvSpPr txBox="1"/>
          <p:nvPr/>
        </p:nvSpPr>
        <p:spPr>
          <a:xfrm>
            <a:off x="410286" y="1851366"/>
            <a:ext cx="11616550" cy="9298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Una volta creata la cartella seguiamo il path, come in figura, e lanciamo mongod.exe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1609" y="2292305"/>
            <a:ext cx="11033905" cy="6896190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Installazione - Windo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Windows</a:t>
            </a:r>
          </a:p>
        </p:txBody>
      </p:sp>
      <p:sp>
        <p:nvSpPr>
          <p:cNvPr id="204" name="Rettangolo arrotondato"/>
          <p:cNvSpPr/>
          <p:nvPr/>
        </p:nvSpPr>
        <p:spPr>
          <a:xfrm>
            <a:off x="2332575" y="5057905"/>
            <a:ext cx="5983922" cy="568519"/>
          </a:xfrm>
          <a:prstGeom prst="roundRect">
            <a:avLst>
              <a:gd name="adj" fmla="val 50000"/>
            </a:avLst>
          </a:prstGeom>
          <a:ln w="635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5" name="Se tutte è andato correttamente, dovreste avere un messaggio del tipo:"/>
          <p:cNvSpPr txBox="1"/>
          <p:nvPr/>
        </p:nvSpPr>
        <p:spPr>
          <a:xfrm>
            <a:off x="410286" y="1851366"/>
            <a:ext cx="11616550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 tutte è andato correttamente, dovreste avere un messaggio del tipo: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8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209" name="Se avete installato correttamente MongoDB allora potete scaricare anche MongoChef (Studio 3T).…"/>
          <p:cNvSpPr txBox="1"/>
          <p:nvPr/>
        </p:nvSpPr>
        <p:spPr>
          <a:xfrm>
            <a:off x="870899" y="2447596"/>
            <a:ext cx="10561434" cy="3863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Se avete installato correttamente MongoDB allora potete scaricare anche MongoChef (Studio 3T).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Per poterlo fare è sufficiente collegarsi al sito: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https://studio3t.com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E scaricare l’eseguibile.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6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07" name="Per installare su Mac OS ci sono due strade:…"/>
          <p:cNvSpPr txBox="1"/>
          <p:nvPr/>
        </p:nvSpPr>
        <p:spPr>
          <a:xfrm>
            <a:off x="870899" y="1687109"/>
            <a:ext cx="10561434" cy="302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Per installare su Mac OS ci sono due strade: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535781" indent="-535781" algn="l">
              <a:buSzPct val="100000"/>
              <a:buAutoNum type="arabicPeriod" startAt="1"/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Manualmente</a:t>
            </a:r>
            <a:br/>
          </a:p>
          <a:p>
            <a:pPr marL="535781" indent="-535781" algn="l">
              <a:buSzPct val="100000"/>
              <a:buAutoNum type="arabicPeriod" startAt="1"/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Attraverso Brew (il package manager)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Noi seguiremo la seconda, apriamo quindi il terminale e digitiamo: </a:t>
            </a:r>
          </a:p>
        </p:txBody>
      </p:sp>
      <p:pic>
        <p:nvPicPr>
          <p:cNvPr id="108" name="Schermata 2017-10-29 alle 10.05.12.png" descr="Schermata 2017-10-29 alle 10.05.1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3165" y="5303749"/>
            <a:ext cx="8216901" cy="1143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Schermata 2017-10-29 alle 10.06.04.png" descr="Schermata 2017-10-29 alle 10.06.0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24115" y="7912828"/>
            <a:ext cx="8255001" cy="1155701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Una volta che abbiamo aggiornato brew possiamo installare mongo semplicemente tramite il comando:"/>
          <p:cNvSpPr txBox="1"/>
          <p:nvPr/>
        </p:nvSpPr>
        <p:spPr>
          <a:xfrm>
            <a:off x="1072783" y="6635549"/>
            <a:ext cx="10561433" cy="9298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Una volta che abbiamo aggiornato brew possiamo installare mongo semplicemente tramite il comando: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ontatti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Contatti</a:t>
            </a:r>
          </a:p>
        </p:txBody>
      </p:sp>
      <p:sp>
        <p:nvSpPr>
          <p:cNvPr id="212" name="Per qualsiasi dubbio, problema o chiarimento, scrivere a:…"/>
          <p:cNvSpPr txBox="1"/>
          <p:nvPr>
            <p:ph type="body" idx="1"/>
          </p:nvPr>
        </p:nvSpPr>
        <p:spPr>
          <a:xfrm>
            <a:off x="952500" y="249518"/>
            <a:ext cx="11099800" cy="6286501"/>
          </a:xfrm>
          <a:prstGeom prst="rect">
            <a:avLst/>
          </a:prstGeom>
        </p:spPr>
        <p:txBody>
          <a:bodyPr/>
          <a:lstStyle/>
          <a:p>
            <a:pPr algn="ctr"/>
            <a:r>
              <a:t>Per qualsiasi dubbio, problema o chiarimento, scrivere a:</a:t>
            </a:r>
          </a:p>
          <a:p>
            <a:pPr algn="ctr">
              <a:defRPr>
                <a:solidFill>
                  <a:srgbClr val="0433FF"/>
                </a:solidFill>
              </a:defRPr>
            </a:pPr>
            <a:r>
              <a:rPr u="sng">
                <a:hlinkClick r:id="rId2" invalidUrl="" action="" tgtFrame="" tooltip="" history="1" highlightClick="0" endSnd="0"/>
              </a:rPr>
              <a:t>paolo.lo.giudice@unirc.it</a:t>
            </a:r>
          </a:p>
        </p:txBody>
      </p:sp>
      <p:sp>
        <p:nvSpPr>
          <p:cNvPr id="2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3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14" name="L’installazione è la parte più semplice, adesso dobbiamo riuscire a lanciare Mongo. Anche in questo caso abbiamo due possibilità.…"/>
          <p:cNvSpPr txBox="1"/>
          <p:nvPr/>
        </p:nvSpPr>
        <p:spPr>
          <a:xfrm>
            <a:off x="870899" y="2447596"/>
            <a:ext cx="10561434" cy="2187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L’installazione è la parte più semplice, adesso dobbiamo riuscire a lanciare Mongo. Anche in questo caso abbiamo due possibilità.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La prima è sempre attraverso brew, in questo caso, per poter lanciare mongo, dobbiamo scrivere: </a:t>
            </a:r>
          </a:p>
        </p:txBody>
      </p:sp>
      <p:sp>
        <p:nvSpPr>
          <p:cNvPr id="115" name="ATTENZIONE: se utilizziamo brew il nostro sistema operativo eseguirà il comando di avviamento del server MongoDB ad ogni accensione della macchina."/>
          <p:cNvSpPr txBox="1"/>
          <p:nvPr/>
        </p:nvSpPr>
        <p:spPr>
          <a:xfrm>
            <a:off x="1221683" y="6846049"/>
            <a:ext cx="10561434" cy="1348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ATTENZIONE: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se utilizziamo brew il nostro sistema operativo eseguirà il comando di avviamento del server MongoDB ad ogni accensione della macchina.</a:t>
            </a:r>
          </a:p>
        </p:txBody>
      </p:sp>
      <p:sp>
        <p:nvSpPr>
          <p:cNvPr id="116" name="brew services start mongodb"/>
          <p:cNvSpPr txBox="1"/>
          <p:nvPr/>
        </p:nvSpPr>
        <p:spPr>
          <a:xfrm>
            <a:off x="3307482" y="5492750"/>
            <a:ext cx="5688268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 sz="2700">
                <a:latin typeface="Menlo"/>
                <a:ea typeface="Menlo"/>
                <a:cs typeface="Menlo"/>
                <a:sym typeface="Menlo"/>
              </a:defRPr>
            </a:lvl1pPr>
          </a:lstStyle>
          <a:p>
            <a:pPr/>
            <a:r>
              <a:t>brew services start mongodb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9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20" name="Se vogliamo arrestare il servizio, possiamo comunque utilizzare il comando inverso, cioè:"/>
          <p:cNvSpPr txBox="1"/>
          <p:nvPr/>
        </p:nvSpPr>
        <p:spPr>
          <a:xfrm>
            <a:off x="870899" y="2447596"/>
            <a:ext cx="10561434" cy="92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 vogliamo arrestare il servizio, possiamo comunque utilizzare il comando inverso, cioè: </a:t>
            </a:r>
          </a:p>
        </p:txBody>
      </p:sp>
      <p:sp>
        <p:nvSpPr>
          <p:cNvPr id="121" name="brew services stop mongodb"/>
          <p:cNvSpPr txBox="1"/>
          <p:nvPr/>
        </p:nvSpPr>
        <p:spPr>
          <a:xfrm>
            <a:off x="3410703" y="3845217"/>
            <a:ext cx="5481825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0" sz="2700">
                <a:latin typeface="Menlo"/>
                <a:ea typeface="Menlo"/>
                <a:cs typeface="Menlo"/>
                <a:sym typeface="Menlo"/>
              </a:defRPr>
            </a:lvl1pPr>
          </a:lstStyle>
          <a:p>
            <a:pPr/>
            <a:r>
              <a:t>brew services stop mongodb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25" name="Se vogliamo essere noi a decidere quando MongoDB debba essere avviato, allora dobbiamo svolgere alcune operazioni preliminari. Una volta completata l’installazione di MongoDB, dobbiamo eseguire il comando:"/>
          <p:cNvSpPr txBox="1"/>
          <p:nvPr/>
        </p:nvSpPr>
        <p:spPr>
          <a:xfrm>
            <a:off x="870899" y="2447596"/>
            <a:ext cx="10561434" cy="2606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Se vogliamo essere noi a decidere quando MongoDB debba essere avviato, allora dobbiamo svolgere alcune operazioni preliminari. Una volta completata l’installazione di MongoDB, dobbiamo eseguire il comando: 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26" name="Schermata 2017-10-29 alle 10.06.14.png" descr="Schermata 2017-10-29 alle 10.06.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5065" y="4286250"/>
            <a:ext cx="8293101" cy="11811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Tramite questo comando “make directory” creiamo la cartella che MongoDB dovrà utilizzare per poter salvare tutti i database che andremo a creare al suo interno."/>
          <p:cNvSpPr txBox="1"/>
          <p:nvPr/>
        </p:nvSpPr>
        <p:spPr>
          <a:xfrm>
            <a:off x="870899" y="5911850"/>
            <a:ext cx="10561434" cy="2187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Tramite questo comando “make directory” creiamo la cartella che MongoDB dovrà utilizzare per poter salvare tutti i database che andremo a creare al suo interno.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0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31" name="Se vogliamo essere noi a decidere quando MongoDB debba essere avviato, allora dobbiamo svolgere alcune operazioni preliminari. Una volta completata l’installazione di MongoDB, dobbiamo eseguire il comando:"/>
          <p:cNvSpPr txBox="1"/>
          <p:nvPr/>
        </p:nvSpPr>
        <p:spPr>
          <a:xfrm>
            <a:off x="870899" y="2447596"/>
            <a:ext cx="10561434" cy="2606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Se vogliamo essere noi a decidere quando MongoDB debba essere avviato, allora dobbiamo svolgere alcune operazioni preliminari. Una volta completata l’installazione di MongoDB, dobbiamo eseguire il comando: 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2" name="Schermata 2017-10-29 alle 10.06.14.png" descr="Schermata 2017-10-29 alle 10.06.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5065" y="4286250"/>
            <a:ext cx="8293101" cy="11811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ramite questo comando “make directory” creiamo la cartella che MongoDB dovrà utilizzare per poter salvare tutti i database che andremo a creare al suo interno.…"/>
          <p:cNvSpPr txBox="1"/>
          <p:nvPr/>
        </p:nvSpPr>
        <p:spPr>
          <a:xfrm>
            <a:off x="870899" y="5911850"/>
            <a:ext cx="10561434" cy="344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Tramite questo comando “make directory” creiamo la cartella che MongoDB dovrà utilizzare per poter salvare tutti i database che andremo a creare al suo interno.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A questo punto dobbiamo, però, cambiare i permessi di accesso alla cartella per poter consentire a MongoDB di accendervi.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6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37" name="Sempre sul terminale, digitiamo dunque il comando: “whoami”"/>
          <p:cNvSpPr txBox="1"/>
          <p:nvPr/>
        </p:nvSpPr>
        <p:spPr>
          <a:xfrm>
            <a:off x="870899" y="2447596"/>
            <a:ext cx="10561434" cy="137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Sempre sul terminale, digitiamo dunque il comando: “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whoami</a:t>
            </a:r>
            <a:r>
              <a:t>”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8" name="Tramite il comando whoami possiamo il nome dell’utente che sta installando MongoDB. Una volta scoperta questa informazione possiamo, tramite “change ownership” cambiare le proprietà di accesso alla cartella."/>
          <p:cNvSpPr txBox="1"/>
          <p:nvPr/>
        </p:nvSpPr>
        <p:spPr>
          <a:xfrm>
            <a:off x="1221683" y="6111539"/>
            <a:ext cx="10561434" cy="2187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Tramite il comando whoami possiamo il nome dell’utente che sta installando MongoDB. Una volta scoperta questa informazione possiamo, tramite “change ownership” cambiare le proprietà di accesso alla cartella. </a:t>
            </a:r>
          </a:p>
        </p:txBody>
      </p:sp>
      <p:pic>
        <p:nvPicPr>
          <p:cNvPr id="139" name="Schermata 2017-10-29 alle 10.30.02.png" descr="Schermata 2017-10-29 alle 10.30.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8249" y="3219474"/>
            <a:ext cx="10528301" cy="1866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2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43" name="A questo punto proviamo a lanciare mongo, per farlo bisogna digitare il comando “mongod”…"/>
          <p:cNvSpPr txBox="1"/>
          <p:nvPr/>
        </p:nvSpPr>
        <p:spPr>
          <a:xfrm>
            <a:off x="870899" y="2447596"/>
            <a:ext cx="10561434" cy="304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A questo punto proviamo a lanciare mongo, per farlo bisogna digitare il comando “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mongod</a:t>
            </a:r>
            <a:r>
              <a:t>”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ATTENZIONE è proprio “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mongod</a:t>
            </a:r>
            <a:r>
              <a:t>” il comando, non manca nessuna lettera! 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4" name="Se tutto ha funzionato correttamente il sistema dovrebbe rispondervi con un messaggio del tipo:…"/>
          <p:cNvSpPr txBox="1"/>
          <p:nvPr/>
        </p:nvSpPr>
        <p:spPr>
          <a:xfrm>
            <a:off x="1221683" y="6835415"/>
            <a:ext cx="10561434" cy="2530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  <a:r>
              <a:t>Se tutto ha funzionato correttamente il sistema dovrebbe rispondervi con un messaggio del tipo:</a:t>
            </a:r>
          </a:p>
          <a:p>
            <a: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>
              <a:defRPr b="0" sz="27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Waiting for connection on port 27000</a:t>
            </a:r>
          </a:p>
          <a:p>
            <a:pPr algn="l">
              <a:defRPr b="0" sz="2700">
                <a:latin typeface="Courier New"/>
                <a:ea typeface="Courier New"/>
                <a:cs typeface="Courier New"/>
                <a:sym typeface="Courier New"/>
              </a:defRPr>
            </a:pPr>
          </a:p>
        </p:txBody>
      </p:sp>
      <p:pic>
        <p:nvPicPr>
          <p:cNvPr id="145" name="Schermata 2017-10-29 alle 10.37.28.png" descr="Schermata 2017-10-29 alle 10.37.28.png"/>
          <p:cNvPicPr>
            <a:picLocks noChangeAspect="1"/>
          </p:cNvPicPr>
          <p:nvPr/>
        </p:nvPicPr>
        <p:blipFill>
          <a:blip r:embed="rId2">
            <a:extLst/>
          </a:blip>
          <a:srcRect l="0" t="22084" r="63352" b="0"/>
          <a:stretch>
            <a:fillRect/>
          </a:stretch>
        </p:blipFill>
        <p:spPr>
          <a:xfrm>
            <a:off x="4012858" y="5043313"/>
            <a:ext cx="4486684" cy="336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Numero diapositiva"/>
          <p:cNvSpPr txBox="1"/>
          <p:nvPr>
            <p:ph type="sldNum" sz="quarter" idx="2"/>
          </p:nvPr>
        </p:nvSpPr>
        <p:spPr>
          <a:xfrm>
            <a:off x="12608373" y="93091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8" name="Installazione - Mac 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97256">
              <a:defRPr sz="5440"/>
            </a:lvl1pPr>
          </a:lstStyle>
          <a:p>
            <a:pPr/>
            <a:r>
              <a:t>Installazione - Mac OS</a:t>
            </a:r>
          </a:p>
        </p:txBody>
      </p:sp>
      <p:sp>
        <p:nvSpPr>
          <p:cNvPr id="149" name="Se questo messaggio non vi appare, potrebbe essere che manchi qualcosa a livello di PATH, per poter aggiungere mongod al path:"/>
          <p:cNvSpPr txBox="1"/>
          <p:nvPr/>
        </p:nvSpPr>
        <p:spPr>
          <a:xfrm>
            <a:off x="870899" y="2447596"/>
            <a:ext cx="10561434" cy="1348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 questo messaggio non vi appare, potrebbe essere che manchi qualcosa a livello di PATH, per poter aggiungere mongod al path: </a:t>
            </a:r>
          </a:p>
        </p:txBody>
      </p:sp>
      <p:pic>
        <p:nvPicPr>
          <p:cNvPr id="150" name="Schermata 2017-10-29 alle 10.16.31.png" descr="Schermata 2017-10-29 alle 10.16.3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8699" y="3477949"/>
            <a:ext cx="8407401" cy="121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Ovviamente dovete inserire il path relativo al vostro computer."/>
          <p:cNvSpPr txBox="1"/>
          <p:nvPr/>
        </p:nvSpPr>
        <p:spPr>
          <a:xfrm>
            <a:off x="985418" y="4904462"/>
            <a:ext cx="10561434" cy="92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 sz="27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Ovviamente dovete inserire il path relativo al vostro computer.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