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2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0" name="Shape 9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Testo"/>
          <p:cNvSpPr txBox="1"/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Titolo Testo</a:t>
            </a:r>
          </a:p>
        </p:txBody>
      </p:sp>
      <p:sp>
        <p:nvSpPr>
          <p:cNvPr id="16" name="Corpo livello uno…"/>
          <p:cNvSpPr txBox="1"/>
          <p:nvPr>
            <p:ph type="body" sz="quarter" idx="1"/>
          </p:nvPr>
        </p:nvSpPr>
        <p:spPr>
          <a:xfrm>
            <a:off x="4833937" y="7090171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228600" algn="ctr">
              <a:spcBef>
                <a:spcPts val="0"/>
              </a:spcBef>
              <a:buSzTx/>
              <a:buNone/>
              <a:defRPr sz="5200"/>
            </a:lvl2pPr>
            <a:lvl3pPr marL="0" indent="457200" algn="ctr">
              <a:spcBef>
                <a:spcPts val="0"/>
              </a:spcBef>
              <a:buSzTx/>
              <a:buNone/>
              <a:defRPr sz="5200"/>
            </a:lvl3pPr>
            <a:lvl4pPr marL="0" indent="685800" algn="ctr">
              <a:spcBef>
                <a:spcPts val="0"/>
              </a:spcBef>
              <a:buSzTx/>
              <a:buNone/>
              <a:defRPr sz="5200"/>
            </a:lvl4pPr>
            <a:lvl5pPr marL="0" indent="914400" algn="ctr">
              <a:spcBef>
                <a:spcPts val="0"/>
              </a:spcBef>
              <a:buSzTx/>
              <a:buNone/>
              <a:defRPr sz="52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pic>
        <p:nvPicPr>
          <p:cNvPr id="17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278" y="6104402"/>
            <a:ext cx="1419020" cy="826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84567" y="3447498"/>
            <a:ext cx="4223519" cy="8266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33" y="3014053"/>
            <a:ext cx="24496306" cy="303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488740" y="20820"/>
            <a:ext cx="6841150" cy="2863149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Corso e Argo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rso di ….…"/>
          <p:cNvSpPr txBox="1"/>
          <p:nvPr/>
        </p:nvSpPr>
        <p:spPr>
          <a:xfrm>
            <a:off x="2871825" y="3708637"/>
            <a:ext cx="10550322" cy="3231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b">
            <a:normAutofit fontScale="100000" lnSpcReduction="0"/>
          </a:bodyPr>
          <a:lstStyle/>
          <a:p>
            <a:pPr algn="l">
              <a:defRPr b="0" sz="11200">
                <a:latin typeface="+mn-lt"/>
                <a:ea typeface="+mn-ea"/>
                <a:cs typeface="+mn-cs"/>
                <a:sym typeface="Helvetica Neue Medium"/>
              </a:defRPr>
            </a:pPr>
            <a:r>
              <a:t>Corso di ….</a:t>
            </a:r>
          </a:p>
          <a:p>
            <a:pPr algn="l">
              <a:defRPr b="0" sz="8200">
                <a:latin typeface="+mn-lt"/>
                <a:ea typeface="+mn-ea"/>
                <a:cs typeface="+mn-cs"/>
                <a:sym typeface="Helvetica Neue Medium"/>
              </a:defRPr>
            </a:pPr>
            <a:r>
              <a:t>A.A. 2017/2018</a:t>
            </a:r>
          </a:p>
        </p:txBody>
      </p:sp>
      <p:sp>
        <p:nvSpPr>
          <p:cNvPr id="29" name="Argomento"/>
          <p:cNvSpPr txBox="1"/>
          <p:nvPr/>
        </p:nvSpPr>
        <p:spPr>
          <a:xfrm>
            <a:off x="8318180" y="7331687"/>
            <a:ext cx="8584330" cy="19596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b">
            <a:normAutofit fontScale="100000" lnSpcReduction="0"/>
          </a:bodyPr>
          <a:lstStyle>
            <a:lvl1pPr algn="l">
              <a:defRPr b="0" sz="11200">
                <a:solidFill>
                  <a:srgbClr val="FF2600"/>
                </a:solidFill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Argomento</a:t>
            </a:r>
          </a:p>
        </p:txBody>
      </p:sp>
      <p:pic>
        <p:nvPicPr>
          <p:cNvPr id="30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278" y="6104402"/>
            <a:ext cx="1419020" cy="826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84567" y="3447498"/>
            <a:ext cx="4223519" cy="8266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33" y="3014053"/>
            <a:ext cx="24496306" cy="303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33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488740" y="20820"/>
            <a:ext cx="6841150" cy="2863149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mmagine"/>
          <p:cNvSpPr/>
          <p:nvPr>
            <p:ph type="pic" sz="quarter" idx="13"/>
          </p:nvPr>
        </p:nvSpPr>
        <p:spPr>
          <a:xfrm>
            <a:off x="7820080" y="3733884"/>
            <a:ext cx="8746922" cy="52959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42" name="Titolo Testo"/>
          <p:cNvSpPr txBox="1"/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Titolo Testo</a:t>
            </a:r>
          </a:p>
        </p:txBody>
      </p:sp>
      <p:sp>
        <p:nvSpPr>
          <p:cNvPr id="43" name="Corpo livello uno…"/>
          <p:cNvSpPr txBox="1"/>
          <p:nvPr>
            <p:ph type="body" sz="quarter" idx="1"/>
          </p:nvPr>
        </p:nvSpPr>
        <p:spPr>
          <a:xfrm>
            <a:off x="4833937" y="11465718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  <a:lvl2pPr marL="0" indent="228600" algn="ctr">
              <a:spcBef>
                <a:spcPts val="0"/>
              </a:spcBef>
              <a:buSzTx/>
              <a:buNone/>
              <a:defRPr sz="5200"/>
            </a:lvl2pPr>
            <a:lvl3pPr marL="0" indent="457200" algn="ctr">
              <a:spcBef>
                <a:spcPts val="0"/>
              </a:spcBef>
              <a:buSzTx/>
              <a:buNone/>
              <a:defRPr sz="5200"/>
            </a:lvl3pPr>
            <a:lvl4pPr marL="0" indent="685800" algn="ctr">
              <a:spcBef>
                <a:spcPts val="0"/>
              </a:spcBef>
              <a:buSzTx/>
              <a:buNone/>
              <a:defRPr sz="5200"/>
            </a:lvl4pPr>
            <a:lvl5pPr marL="0" indent="914400" algn="ctr">
              <a:spcBef>
                <a:spcPts val="0"/>
              </a:spcBef>
              <a:buSzTx/>
              <a:buNone/>
              <a:defRPr sz="5200"/>
            </a:lvl5pPr>
          </a:lstStyle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pic>
        <p:nvPicPr>
          <p:cNvPr id="44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278" y="6104402"/>
            <a:ext cx="1419020" cy="826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84567" y="3447498"/>
            <a:ext cx="4223519" cy="8266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33" y="3014053"/>
            <a:ext cx="24496306" cy="303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488740" y="20820"/>
            <a:ext cx="6841150" cy="2863149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olo Testo"/>
          <p:cNvSpPr txBox="1"/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Titolo Testo</a:t>
            </a:r>
          </a:p>
        </p:txBody>
      </p:sp>
      <p:pic>
        <p:nvPicPr>
          <p:cNvPr id="56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278" y="6104402"/>
            <a:ext cx="1419020" cy="826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84567" y="3447498"/>
            <a:ext cx="4223519" cy="8266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33" y="3014053"/>
            <a:ext cx="24496306" cy="303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59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488740" y="20820"/>
            <a:ext cx="6841150" cy="2863149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olo Test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Titolo Testo</a:t>
            </a:r>
          </a:p>
        </p:txBody>
      </p:sp>
      <p:sp>
        <p:nvSpPr>
          <p:cNvPr id="68" name="Corpo livello uno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69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Just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Vuoto cop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Numero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Testo"/>
          <p:cNvSpPr txBox="1"/>
          <p:nvPr>
            <p:ph type="title"/>
          </p:nvPr>
        </p:nvSpPr>
        <p:spPr>
          <a:xfrm>
            <a:off x="3604453" y="569842"/>
            <a:ext cx="12962239" cy="1314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normAutofit fontScale="100000" lnSpcReduction="0"/>
          </a:bodyPr>
          <a:lstStyle/>
          <a:p>
            <a:pPr/>
            <a:r>
              <a:t>Titolo Testo</a:t>
            </a:r>
          </a:p>
        </p:txBody>
      </p:sp>
      <p:sp>
        <p:nvSpPr>
          <p:cNvPr id="3" name="Corpo livello uno…"/>
          <p:cNvSpPr txBox="1"/>
          <p:nvPr>
            <p:ph type="body" idx="1"/>
          </p:nvPr>
        </p:nvSpPr>
        <p:spPr>
          <a:xfrm>
            <a:off x="4387453" y="3160478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normAutofit fontScale="100000" lnSpcReduction="0"/>
          </a:bodyPr>
          <a:lstStyle/>
          <a:p>
            <a:pPr/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pic>
        <p:nvPicPr>
          <p:cNvPr id="4" name="Immagine" descr="Immagin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489" y="2021057"/>
            <a:ext cx="24374014" cy="301847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magine" descr="Immagin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84567" y="88410"/>
            <a:ext cx="4223519" cy="1767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magine" descr="Immagin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0278" y="6104402"/>
            <a:ext cx="1419020" cy="826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magine" descr="Immagin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084567" y="3447498"/>
            <a:ext cx="4223519" cy="8266351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Numero diapositiva"/>
          <p:cNvSpPr txBox="1"/>
          <p:nvPr>
            <p:ph type="sldNum" sz="quarter" idx="2"/>
          </p:nvPr>
        </p:nvSpPr>
        <p:spPr>
          <a:xfrm>
            <a:off x="11954103" y="13073062"/>
            <a:ext cx="466269" cy="477671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b="0" sz="2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</p:sldLayoutIdLst>
  <p:transition xmlns:p14="http://schemas.microsoft.com/office/powerpoint/2010/main" spd="med" advClick="1"/>
  <p:txStyles>
    <p:titleStyle>
      <a:lvl1pPr marL="0" marR="0" indent="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l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chemeClr val="accent4">
              <a:hueOff val="-1081314"/>
              <a:satOff val="4338"/>
              <a:lumOff val="-8931"/>
            </a:schemeClr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11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055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500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944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389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833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278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7226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167187" marR="0" indent="-611187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orso di Basi di Dati I…"/>
          <p:cNvSpPr txBox="1"/>
          <p:nvPr>
            <p:ph type="ctrTitle"/>
          </p:nvPr>
        </p:nvSpPr>
        <p:spPr>
          <a:xfrm>
            <a:off x="1877599" y="3447498"/>
            <a:ext cx="15721499" cy="2241066"/>
          </a:xfrm>
          <a:prstGeom prst="rect">
            <a:avLst/>
          </a:prstGeom>
        </p:spPr>
        <p:txBody>
          <a:bodyPr lIns="50800" tIns="50800" rIns="50800" bIns="50800"/>
          <a:lstStyle/>
          <a:p>
            <a:pPr algn="l" defTabSz="549148">
              <a:defRPr sz="7519"/>
            </a:pPr>
            <a:r>
              <a:t>Corso di Basi di Dati I</a:t>
            </a:r>
          </a:p>
          <a:p>
            <a:pPr algn="l" defTabSz="549148">
              <a:defRPr sz="6392"/>
            </a:pPr>
            <a:r>
              <a:t>A.A. 2017/2018</a:t>
            </a:r>
          </a:p>
        </p:txBody>
      </p:sp>
      <p:sp>
        <p:nvSpPr>
          <p:cNvPr id="93" name="Installazione XAMPP"/>
          <p:cNvSpPr txBox="1"/>
          <p:nvPr>
            <p:ph type="subTitle" sz="quarter" idx="1"/>
          </p:nvPr>
        </p:nvSpPr>
        <p:spPr>
          <a:xfrm>
            <a:off x="9066691" y="6460141"/>
            <a:ext cx="6250617" cy="2241065"/>
          </a:xfrm>
          <a:prstGeom prst="rect">
            <a:avLst/>
          </a:prstGeom>
        </p:spPr>
        <p:txBody>
          <a:bodyPr lIns="50800" tIns="50800" rIns="50800" bIns="50800"/>
          <a:lstStyle/>
          <a:p>
            <a:pPr defTabSz="327152">
              <a:defRPr b="1" sz="7000">
                <a:solidFill>
                  <a:srgbClr val="C82506"/>
                </a:solidFill>
              </a:defRPr>
            </a:pPr>
            <a:r>
              <a:t>Installazione</a:t>
            </a:r>
            <a:br/>
            <a:r>
              <a:t>XAMPP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38" name="A questo punto l’installer ci chiede di selezionare il path in cui deve essere installato il programma, scriviamo C:\xampp e clicchiamo su next."/>
          <p:cNvSpPr txBox="1"/>
          <p:nvPr/>
        </p:nvSpPr>
        <p:spPr>
          <a:xfrm>
            <a:off x="582586" y="2487930"/>
            <a:ext cx="22053999" cy="12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A questo punto l’installer ci chiede di selezionare il path in cui deve essere installato il programma, scriviamo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C:\xampp</a:t>
            </a:r>
            <a:r>
              <a:t> e clicchiamo su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next</a:t>
            </a:r>
            <a:r>
              <a:t>. </a:t>
            </a:r>
          </a:p>
        </p:txBody>
      </p:sp>
      <p:pic>
        <p:nvPicPr>
          <p:cNvPr id="139" name="Schermata 2017-11-15 alle 15.15.09.png" descr="Schermata 2017-11-15 alle 15.15.0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53873" y="3908958"/>
            <a:ext cx="11219247" cy="95227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42" name="DESELEZIONIAMO la casella “Learn more about Bitnami for XAMPP” e clicchiamo su next: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DESELEZIONIAMO la casella “Learn more about Bitnami for XAMPP” e clicchiamo su next:</a:t>
            </a:r>
          </a:p>
        </p:txBody>
      </p:sp>
      <p:pic>
        <p:nvPicPr>
          <p:cNvPr id="143" name="Schermata 2017-11-15 alle 15.16.14.png" descr="Schermata 2017-11-15 alle 15.16.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24381" y="3550665"/>
            <a:ext cx="11535238" cy="97712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46" name="A questo punto, cliccando su next, dovrebbe essere avviata l’installazione: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 questo punto, cliccando su next, dovrebbe essere avviata l’installazione: </a:t>
            </a:r>
          </a:p>
        </p:txBody>
      </p:sp>
      <p:pic>
        <p:nvPicPr>
          <p:cNvPr id="147" name="Schermata 2017-11-15 alle 15.16.24.png" descr="Schermata 2017-11-15 alle 15.16.2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6079" y="3454434"/>
            <a:ext cx="11210982" cy="94931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Schermata 2017-11-15 alle 15.16.35.png" descr="Schermata 2017-11-15 alle 15.16.3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631928" y="3324758"/>
            <a:ext cx="11517265" cy="9752523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Linea"/>
          <p:cNvSpPr/>
          <p:nvPr/>
        </p:nvSpPr>
        <p:spPr>
          <a:xfrm>
            <a:off x="11223934" y="7580673"/>
            <a:ext cx="1936132" cy="1"/>
          </a:xfrm>
          <a:prstGeom prst="line">
            <a:avLst/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52" name="L’installer ci chiederà se vogliamo avviare il pannello di controllo. Lasciamo selezionata la casella e clicchiamo next."/>
          <p:cNvSpPr txBox="1"/>
          <p:nvPr/>
        </p:nvSpPr>
        <p:spPr>
          <a:xfrm>
            <a:off x="582586" y="2487930"/>
            <a:ext cx="22053999" cy="125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L’installer ci chiederà se vogliamo avviare il pannello di controllo. Lasciamo selezionata la casella e clicchiamo next. </a:t>
            </a:r>
          </a:p>
        </p:txBody>
      </p:sp>
      <p:pic>
        <p:nvPicPr>
          <p:cNvPr id="153" name="Schermata 2017-11-15 alle 15.17.38.png" descr="Schermata 2017-11-15 alle 15.17.3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15455" y="3324758"/>
            <a:ext cx="11896083" cy="100696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56" name="Potrebbe chiederci se vogliamo cambiare/impostare la lingua. Lasciamo selezionata quella Americana e clicchiamo save. Il panello di controllo potrebbe riavviarsi."/>
          <p:cNvSpPr txBox="1"/>
          <p:nvPr/>
        </p:nvSpPr>
        <p:spPr>
          <a:xfrm>
            <a:off x="582586" y="2487930"/>
            <a:ext cx="22053999" cy="125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Potrebbe chiederci se vogliamo cambiare/impostare la lingua. Lasciamo selezionata quella Americana e clicchiamo save. Il panello di controllo potrebbe riavviarsi.</a:t>
            </a:r>
          </a:p>
        </p:txBody>
      </p:sp>
      <p:pic>
        <p:nvPicPr>
          <p:cNvPr id="157" name="Schermata 2017-11-15 alle 15.17.49.png" descr="Schermata 2017-11-15 alle 15.17.4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48319" y="5390755"/>
            <a:ext cx="9122532" cy="68109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60" name="A questo punto avviate il servizio Apache (solo Apache, mi raccomando!):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A questo punto avviate il servizio Apache (solo Apache, mi raccomando!):</a:t>
            </a:r>
          </a:p>
        </p:txBody>
      </p:sp>
      <p:pic>
        <p:nvPicPr>
          <p:cNvPr id="161" name="Schermata 2017-11-15 alle 15.19.32.png" descr="Schermata 2017-11-15 alle 15.19.3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32397" y="3908958"/>
            <a:ext cx="14919206" cy="96986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64" name="Il servizio una volta avviato ha questo aspetto: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Il servizio una volta avviato ha questo aspetto: </a:t>
            </a:r>
          </a:p>
        </p:txBody>
      </p:sp>
      <p:pic>
        <p:nvPicPr>
          <p:cNvPr id="165" name="Schermata 2017-11-15 alle 15.19.44.png" descr="Schermata 2017-11-15 alle 15.19.4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77313" y="3689502"/>
            <a:ext cx="15264544" cy="99000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68" name="Per testare che tutto sia andato correttamente, apriamo Google Chrome (se non avete Google Chrome scaricatelo!) e digitiamo nella barra degli indirizzi localhost:80 (senza www!!!)"/>
          <p:cNvSpPr txBox="1"/>
          <p:nvPr/>
        </p:nvSpPr>
        <p:spPr>
          <a:xfrm>
            <a:off x="582586" y="2487930"/>
            <a:ext cx="22053999" cy="12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Per testare che tutto sia andato correttamente, apriamo Google Chrome (se non avete Google Chrome scaricatelo!) e digitiamo nella barra degli indirizzi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localhost:80 </a:t>
            </a:r>
            <a:r>
              <a:t>(senza www!!!)</a:t>
            </a:r>
          </a:p>
        </p:txBody>
      </p:sp>
      <p:pic>
        <p:nvPicPr>
          <p:cNvPr id="169" name="Schermata 2017-11-15 alle 15.20.18.png" descr="Schermata 2017-11-15 alle 15.20.18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54738"/>
          <a:stretch>
            <a:fillRect/>
          </a:stretch>
        </p:blipFill>
        <p:spPr>
          <a:xfrm>
            <a:off x="4761738" y="4534236"/>
            <a:ext cx="16753173" cy="62473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72" name="Se tutta l’installazione è andata correttamente, dovreste trovarvi di fronte questa pagina: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 tutta l’installazione è andata correttamente, dovreste trovarvi di fronte questa pagina:</a:t>
            </a:r>
          </a:p>
        </p:txBody>
      </p:sp>
      <p:pic>
        <p:nvPicPr>
          <p:cNvPr id="173" name="Schermata 2017-11-30 alle 15.28.00.png" descr="Schermata 2017-11-30 alle 15.28.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58574" y="3324758"/>
            <a:ext cx="14466852" cy="97764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Installazione MacO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MacOS</a:t>
            </a:r>
          </a:p>
        </p:txBody>
      </p:sp>
      <p:sp>
        <p:nvSpPr>
          <p:cNvPr id="176" name="Una volta scaricato l’installer, dovrete cliccare sul file con estensione .DMG, a quel punto vi troverete di fronte la schermata di apertura:"/>
          <p:cNvSpPr txBox="1"/>
          <p:nvPr/>
        </p:nvSpPr>
        <p:spPr>
          <a:xfrm>
            <a:off x="582586" y="2487930"/>
            <a:ext cx="22053999" cy="125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Una volta scaricato l’installer, dovrete cliccare sul file con estensione .DMG, a quel punto vi troverete di fronte la schermata di apertura: </a:t>
            </a:r>
          </a:p>
        </p:txBody>
      </p:sp>
      <p:pic>
        <p:nvPicPr>
          <p:cNvPr id="177" name="Schermata 2017-11-15 alle 16.31.12.png" descr="Schermata 2017-11-15 alle 16.31.1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45754" y="5182717"/>
            <a:ext cx="14235485" cy="47959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Download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Download</a:t>
            </a:r>
          </a:p>
        </p:txBody>
      </p:sp>
      <p:sp>
        <p:nvSpPr>
          <p:cNvPr id="96" name="Colleghiamoci al sito www.apachefriends.org/it/download.html, troviamo la versione del programma adatta al nostro sistema operativo e scarichiamone la versione : 7.1.11"/>
          <p:cNvSpPr txBox="1"/>
          <p:nvPr/>
        </p:nvSpPr>
        <p:spPr>
          <a:xfrm>
            <a:off x="582586" y="2487930"/>
            <a:ext cx="22053999" cy="133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Colleghiamoci al sito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www.apachefriends.org/it/download.html</a:t>
            </a:r>
            <a:r>
              <a:t>, troviamo la </a:t>
            </a:r>
            <a:r>
              <a:rPr b="1" i="1" u="sng">
                <a:latin typeface="Helvetica Neue"/>
                <a:ea typeface="Helvetica Neue"/>
                <a:cs typeface="Helvetica Neue"/>
                <a:sym typeface="Helvetica Neue"/>
              </a:rPr>
              <a:t>versione del programma adatta al nostro sistema operativo</a:t>
            </a:r>
            <a:r>
              <a:t> e scarichiamone la versione : </a:t>
            </a:r>
            <a:r>
              <a:rPr b="1">
                <a:latin typeface="Courier New"/>
                <a:ea typeface="Courier New"/>
                <a:cs typeface="Courier New"/>
                <a:sym typeface="Courier New"/>
              </a:rPr>
              <a:t>7.1.11</a:t>
            </a:r>
          </a:p>
        </p:txBody>
      </p:sp>
      <p:pic>
        <p:nvPicPr>
          <p:cNvPr id="97" name="Schermata 2017-11-15 alle 16.20.20.png" descr="Schermata 2017-11-15 alle 16.20.2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0090" y="3908958"/>
            <a:ext cx="15243820" cy="9603929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Rettangolo arrotondato"/>
          <p:cNvSpPr/>
          <p:nvPr/>
        </p:nvSpPr>
        <p:spPr>
          <a:xfrm>
            <a:off x="4267336" y="10099396"/>
            <a:ext cx="13039194" cy="1056650"/>
          </a:xfrm>
          <a:prstGeom prst="roundRect">
            <a:avLst>
              <a:gd name="adj" fmla="val 15000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Installazione MacO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MacOS</a:t>
            </a:r>
          </a:p>
        </p:txBody>
      </p:sp>
      <p:sp>
        <p:nvSpPr>
          <p:cNvPr id="180" name="Trascinate il file .app all’interno della cartella Applicazioni: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Trascinate il file .app all’interno della cartella Applicazioni: </a:t>
            </a:r>
          </a:p>
        </p:txBody>
      </p:sp>
      <p:pic>
        <p:nvPicPr>
          <p:cNvPr id="181" name="Schermata 2017-11-15 alle 16.31.59.png" descr="Schermata 2017-11-15 alle 16.31.5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92177" y="4903470"/>
            <a:ext cx="16942639" cy="69952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Installazione MacO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MacOS</a:t>
            </a:r>
          </a:p>
        </p:txBody>
      </p:sp>
      <p:sp>
        <p:nvSpPr>
          <p:cNvPr id="184" name="Confermiamo al sistema operativo di voler aprire l’applicazione appena installata: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Confermiamo al sistema operativo di voler aprire l’applicazione appena installata: </a:t>
            </a:r>
          </a:p>
        </p:txBody>
      </p:sp>
      <p:pic>
        <p:nvPicPr>
          <p:cNvPr id="185" name="Schermata 2017-11-15 alle 16.37.06.png" descr="Schermata 2017-11-15 alle 16.37.0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16596" y="3507281"/>
            <a:ext cx="14950808" cy="45036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Installazione MacO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MacOS</a:t>
            </a:r>
          </a:p>
        </p:txBody>
      </p:sp>
      <p:sp>
        <p:nvSpPr>
          <p:cNvPr id="188" name="A questo punto il sistema potrebbe avvertirci che questa applicazione richiede le nostre credenziali da amministratore di sistema per poter essere correttamente installata.…"/>
          <p:cNvSpPr txBox="1"/>
          <p:nvPr/>
        </p:nvSpPr>
        <p:spPr>
          <a:xfrm>
            <a:off x="582586" y="2487930"/>
            <a:ext cx="22053999" cy="1840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A questo punto il sistema potrebbe avvertirci che questa applicazione richiede le nostre credenziali da amministratore di sistema per poter essere correttamente installata. </a:t>
            </a:r>
          </a:p>
          <a:p>
            <a: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Clicchiamo su OK e andiamo avanti. </a:t>
            </a:r>
          </a:p>
        </p:txBody>
      </p:sp>
      <p:pic>
        <p:nvPicPr>
          <p:cNvPr id="189" name="Schermata 2017-11-15 alle 16.37.23.png" descr="Schermata 2017-11-15 alle 16.37.2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35653" y="4534236"/>
            <a:ext cx="15255687" cy="60655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Installazione MacO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MacOS</a:t>
            </a:r>
          </a:p>
        </p:txBody>
      </p:sp>
      <p:sp>
        <p:nvSpPr>
          <p:cNvPr id="192" name="Una volta completata la procedura avremo accesso al pannello di controllo. Clicchiamo su start per avviare l’applicazione."/>
          <p:cNvSpPr txBox="1"/>
          <p:nvPr/>
        </p:nvSpPr>
        <p:spPr>
          <a:xfrm>
            <a:off x="582586" y="2487930"/>
            <a:ext cx="22053999" cy="125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Una volta completata la procedura avremo accesso al pannello di controllo. Clicchiamo su start per avviare l’applicazione. </a:t>
            </a:r>
          </a:p>
        </p:txBody>
      </p:sp>
      <p:pic>
        <p:nvPicPr>
          <p:cNvPr id="193" name="Schermata 2017-11-15 alle 16.38.08.png" descr="Schermata 2017-11-15 alle 16.38.0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91270" y="3908958"/>
            <a:ext cx="10801460" cy="96723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Installazione MacO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MacOS</a:t>
            </a:r>
          </a:p>
        </p:txBody>
      </p:sp>
      <p:sp>
        <p:nvSpPr>
          <p:cNvPr id="196" name="Spostiamoci nel pannello Services e clicchiamo su Apache e poi su start. Se per qualche motivo l’applicazione tenta di avviare anche MySQL e ProFTPD lasciamogli completare la procedura e poi stoppiamo questi servizi."/>
          <p:cNvSpPr txBox="1"/>
          <p:nvPr/>
        </p:nvSpPr>
        <p:spPr>
          <a:xfrm>
            <a:off x="582586" y="2487930"/>
            <a:ext cx="22053999" cy="1840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Spostiamoci nel pannello Services e clicchiamo su Apache e poi su start. Se per qualche motivo l’applicazione tenta di avviare anche MySQL e ProFTPD lasciamogli completare la procedura e poi stoppiamo questi servizi. </a:t>
            </a:r>
          </a:p>
        </p:txBody>
      </p:sp>
      <p:pic>
        <p:nvPicPr>
          <p:cNvPr id="197" name="Schermata 2017-11-15 alle 16.41.59.png" descr="Schermata 2017-11-15 alle 16.41.5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88658" y="4322470"/>
            <a:ext cx="10206684" cy="91376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Installazione MacO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MacOS</a:t>
            </a:r>
          </a:p>
        </p:txBody>
      </p:sp>
      <p:sp>
        <p:nvSpPr>
          <p:cNvPr id="200" name="Spostiamoci a questo punto su Network, clicchiamo su localhost:8080 e clicchiamo su Enable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Spostiamoci a questo punto su Network, clicchiamo su localhost:8080 e clicchiamo su Enable</a:t>
            </a:r>
          </a:p>
        </p:txBody>
      </p:sp>
      <p:pic>
        <p:nvPicPr>
          <p:cNvPr id="201" name="Schermata 2017-11-30 alle 15.40.12.png" descr="Schermata 2017-11-30 alle 15.40.1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85788" y="3324758"/>
            <a:ext cx="11943003" cy="95544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er testare che tutto sia andato correttamente, apriamo Google Chrome (se non avete Google Chrome scaricatelo!) e digitiamo nella barra degli indirizzi localhost:80 (senza www!!!)"/>
          <p:cNvSpPr txBox="1"/>
          <p:nvPr/>
        </p:nvSpPr>
        <p:spPr>
          <a:xfrm>
            <a:off x="582586" y="2487930"/>
            <a:ext cx="22053999" cy="12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Per testare che tutto sia andato correttamente, apriamo Google Chrome (se non avete Google Chrome scaricatelo!) e digitiamo nella barra degli indirizzi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localhost:80 </a:t>
            </a:r>
            <a:r>
              <a:t>(senza www!!!)</a:t>
            </a:r>
          </a:p>
        </p:txBody>
      </p:sp>
      <p:pic>
        <p:nvPicPr>
          <p:cNvPr id="204" name="Schermata 2017-11-15 alle 15.20.18.png" descr="Schermata 2017-11-15 alle 15.20.18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54738"/>
          <a:stretch>
            <a:fillRect/>
          </a:stretch>
        </p:blipFill>
        <p:spPr>
          <a:xfrm>
            <a:off x="4761738" y="4534236"/>
            <a:ext cx="16753173" cy="6247309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Installazione MacO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MacOS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e tutta l’installazione è andata correttamente, dovreste trovarvi di fronte questa pagina: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Se tutta l’installazione è andata correttamente, dovreste trovarvi di fronte questa pagina:</a:t>
            </a:r>
          </a:p>
        </p:txBody>
      </p:sp>
      <p:pic>
        <p:nvPicPr>
          <p:cNvPr id="208" name="Schermata 2017-11-30 alle 15.28.00.png" descr="Schermata 2017-11-30 alle 15.28.0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58574" y="3324758"/>
            <a:ext cx="14466852" cy="9776428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Installazione MacO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MacOS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ttangolo 7"/>
          <p:cNvSpPr txBox="1"/>
          <p:nvPr/>
        </p:nvSpPr>
        <p:spPr>
          <a:xfrm>
            <a:off x="1287968" y="2576177"/>
            <a:ext cx="20215800" cy="3507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914400">
              <a:defRPr sz="7000">
                <a:solidFill>
                  <a:srgbClr val="00446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Per eventuali dubbi e/o chiarimenti, scrivere a: </a:t>
            </a:r>
          </a:p>
          <a:p>
            <a:pPr defTabSz="914400">
              <a:defRPr i="1" sz="7000">
                <a:solidFill>
                  <a:srgbClr val="004463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  <a:p>
            <a:pPr defTabSz="914400">
              <a:defRPr i="1" sz="9000">
                <a:solidFill>
                  <a:srgbClr val="004463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paolo.lo.giudice@unirc.it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Installazione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</a:t>
            </a:r>
          </a:p>
        </p:txBody>
      </p:sp>
      <p:sp>
        <p:nvSpPr>
          <p:cNvPr id="101" name="- Installazione Windows: dalla slide 4 alla 18…"/>
          <p:cNvSpPr txBox="1"/>
          <p:nvPr/>
        </p:nvSpPr>
        <p:spPr>
          <a:xfrm>
            <a:off x="6145384" y="5767738"/>
            <a:ext cx="12093231" cy="2180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 defTabSz="584200">
              <a:defRPr b="0" sz="4500">
                <a:latin typeface="+mn-lt"/>
                <a:ea typeface="+mn-ea"/>
                <a:cs typeface="+mn-cs"/>
                <a:sym typeface="Helvetica Neue Medium"/>
              </a:defRPr>
            </a:pPr>
            <a:r>
              <a:t>- Installazione Windows: dalla slide 4 alla 18</a:t>
            </a:r>
          </a:p>
          <a:p>
            <a:pPr algn="l" defTabSz="584200">
              <a:defRPr b="0" sz="45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l" defTabSz="584200">
              <a:defRPr b="0" sz="4500">
                <a:latin typeface="+mn-lt"/>
                <a:ea typeface="+mn-ea"/>
                <a:cs typeface="+mn-cs"/>
                <a:sym typeface="Helvetica Neue Medium"/>
              </a:defRPr>
            </a:pPr>
            <a:r>
              <a:t>- Installazione MacOS: dalla slide 19 alla 27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04" name="Clicchiamo sul file.exe appena scaricato e clicchiamo Tasto Destro &gt; Esegui come amministratore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Clicchiamo sul file.exe appena scaricato e clicchiamo Tasto Destro &gt; Esegui come amministratore</a:t>
            </a:r>
          </a:p>
        </p:txBody>
      </p:sp>
      <p:pic>
        <p:nvPicPr>
          <p:cNvPr id="105" name="Schermata 2017-11-15 alle 15.13.29.png" descr="Schermata 2017-11-15 alle 15.13.2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34221" y="3324758"/>
            <a:ext cx="13150728" cy="9834171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Linea"/>
          <p:cNvSpPr/>
          <p:nvPr/>
        </p:nvSpPr>
        <p:spPr>
          <a:xfrm>
            <a:off x="3433539" y="4356004"/>
            <a:ext cx="5550696" cy="1"/>
          </a:xfrm>
          <a:prstGeom prst="line">
            <a:avLst/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  <a:tailEnd type="triangle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09" name="Diamo all’eseguibile i permessi per effettuare delle modifiche sul nostro sistema operativo: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l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Diamo all’eseguibile i permessi per effettuare delle modifiche sul nostro sistema operativo:</a:t>
            </a:r>
          </a:p>
        </p:txBody>
      </p:sp>
      <p:pic>
        <p:nvPicPr>
          <p:cNvPr id="110" name="Schermata 2017-11-15 alle 15.13.39.png" descr="Schermata 2017-11-15 alle 15.13.3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60913" y="3791630"/>
            <a:ext cx="13205167" cy="9691597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Rettangolo arrotondato"/>
          <p:cNvSpPr/>
          <p:nvPr/>
        </p:nvSpPr>
        <p:spPr>
          <a:xfrm>
            <a:off x="5754759" y="11440516"/>
            <a:ext cx="6779079" cy="1836938"/>
          </a:xfrm>
          <a:prstGeom prst="roundRect">
            <a:avLst>
              <a:gd name="adj" fmla="val 8628"/>
            </a:avLst>
          </a:prstGeom>
          <a:ln w="889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>
              <a:defRPr b="0" sz="3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14" name="Nel caso appaia questo avviso non preoccupatevi. Vi sta avvertendo che potrebbe non avere i permessi necessari per funzionare correttamente qualora venga installato nella cartella…"/>
          <p:cNvSpPr txBox="1"/>
          <p:nvPr/>
        </p:nvSpPr>
        <p:spPr>
          <a:xfrm>
            <a:off x="582586" y="2487930"/>
            <a:ext cx="22053999" cy="25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Nel caso appaia questo avviso non preoccupatevi. Vi sta avvertendo che potrebbe non avere i permessi necessari per funzionare correttamente qualora venga installato nella cartella </a:t>
            </a:r>
          </a:p>
          <a:p>
            <a: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C:\Program Files (x86)</a:t>
            </a:r>
            <a:r>
              <a:t>. Andando avanti vedremo che per risolverlo è sufficiente installare il programma in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C:\</a:t>
            </a:r>
          </a:p>
        </p:txBody>
      </p:sp>
      <p:pic>
        <p:nvPicPr>
          <p:cNvPr id="115" name="Schermata 2017-11-15 alle 15.14.02.png" descr="Schermata 2017-11-15 alle 15.14.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65359" y="5948934"/>
            <a:ext cx="17253282" cy="51030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18" name="Chiarito questo punto l’installer ci porta nella pagina dove potremo effettuare il setup dell’installazione."/>
          <p:cNvSpPr txBox="1"/>
          <p:nvPr/>
        </p:nvSpPr>
        <p:spPr>
          <a:xfrm>
            <a:off x="582586" y="2487930"/>
            <a:ext cx="22053999" cy="125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Chiarito questo punto l’installer ci porta nella pagina dove potremo effettuare il setup dell’installazione. </a:t>
            </a:r>
          </a:p>
        </p:txBody>
      </p:sp>
      <p:pic>
        <p:nvPicPr>
          <p:cNvPr id="119" name="Schermata 2017-11-15 alle 15.14.13.png" descr="Schermata 2017-11-15 alle 15.14.1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01171" y="3324758"/>
            <a:ext cx="12016828" cy="101550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22" name="Inizialmente tutte le componenti saranno selezionate. Andate alla prossima slide per capire quali dovremo usare (e quindi installare) noi. Se volete lasciarli tutti selezionati è sufficiente saltare la prossima slide."/>
          <p:cNvSpPr txBox="1"/>
          <p:nvPr/>
        </p:nvSpPr>
        <p:spPr>
          <a:xfrm>
            <a:off x="582586" y="2487930"/>
            <a:ext cx="22053999" cy="1840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Inizialmente tutte le componenti saranno selezionate. Andate alla prossima slide per capire quali dovremo usare (e quindi installare) noi. Se volete lasciarli tutti selezionati è sufficiente saltare la prossima slide. </a:t>
            </a:r>
          </a:p>
        </p:txBody>
      </p:sp>
      <p:pic>
        <p:nvPicPr>
          <p:cNvPr id="123" name="Schermata 2017-11-15 alle 15.14.25.png" descr="Schermata 2017-11-15 alle 15.14.2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21591" y="4493158"/>
            <a:ext cx="10775988" cy="90881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Installazione Windows"/>
          <p:cNvSpPr txBox="1"/>
          <p:nvPr>
            <p:ph type="title" idx="4294967295"/>
          </p:nvPr>
        </p:nvSpPr>
        <p:spPr>
          <a:xfrm>
            <a:off x="300727" y="246815"/>
            <a:ext cx="19678951" cy="1450811"/>
          </a:xfrm>
          <a:prstGeom prst="rect">
            <a:avLst/>
          </a:prstGeom>
        </p:spPr>
        <p:txBody>
          <a:bodyPr lIns="50800" tIns="50800" rIns="50800" bIns="50800"/>
          <a:lstStyle>
            <a:lvl1pPr defTabSz="566674">
              <a:defRPr sz="8827"/>
            </a:lvl1pPr>
          </a:lstStyle>
          <a:p>
            <a:pPr/>
            <a:r>
              <a:t>Installazione Windows</a:t>
            </a:r>
          </a:p>
        </p:txBody>
      </p:sp>
      <p:sp>
        <p:nvSpPr>
          <p:cNvPr id="126" name="Per la nostra installazione è sufficiente selezionare quelle riportate in figura:"/>
          <p:cNvSpPr txBox="1"/>
          <p:nvPr/>
        </p:nvSpPr>
        <p:spPr>
          <a:xfrm>
            <a:off x="582586" y="2487930"/>
            <a:ext cx="22053999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Per la nostra installazione è sufficiente selezionare quelle riportate in figura: </a:t>
            </a:r>
          </a:p>
        </p:txBody>
      </p:sp>
      <p:pic>
        <p:nvPicPr>
          <p:cNvPr id="127" name="Schermata 2017-11-15 alle 15.14.51.png" descr="Schermata 2017-11-15 alle 15.14.5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63662" y="3080918"/>
            <a:ext cx="12226357" cy="10335937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v"/>
          <p:cNvSpPr txBox="1"/>
          <p:nvPr/>
        </p:nvSpPr>
        <p:spPr>
          <a:xfrm>
            <a:off x="2885538" y="6321298"/>
            <a:ext cx="454286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29" name="v"/>
          <p:cNvSpPr txBox="1"/>
          <p:nvPr/>
        </p:nvSpPr>
        <p:spPr>
          <a:xfrm>
            <a:off x="2885538" y="6716521"/>
            <a:ext cx="454286" cy="671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30" name="v"/>
          <p:cNvSpPr txBox="1"/>
          <p:nvPr/>
        </p:nvSpPr>
        <p:spPr>
          <a:xfrm>
            <a:off x="2885538" y="7057897"/>
            <a:ext cx="454286" cy="671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31" name="v"/>
          <p:cNvSpPr txBox="1"/>
          <p:nvPr/>
        </p:nvSpPr>
        <p:spPr>
          <a:xfrm>
            <a:off x="2885538" y="8594090"/>
            <a:ext cx="454286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32" name="v"/>
          <p:cNvSpPr txBox="1"/>
          <p:nvPr/>
        </p:nvSpPr>
        <p:spPr>
          <a:xfrm>
            <a:off x="2885538" y="8940545"/>
            <a:ext cx="454286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33" name="v"/>
          <p:cNvSpPr txBox="1"/>
          <p:nvPr/>
        </p:nvSpPr>
        <p:spPr>
          <a:xfrm>
            <a:off x="2885538" y="9684043"/>
            <a:ext cx="454286" cy="671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34" name="v"/>
          <p:cNvSpPr txBox="1"/>
          <p:nvPr/>
        </p:nvSpPr>
        <p:spPr>
          <a:xfrm>
            <a:off x="2885538" y="10048078"/>
            <a:ext cx="454286" cy="671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35" name="Dovrete avere quindi selezionato:…"/>
          <p:cNvSpPr txBox="1"/>
          <p:nvPr/>
        </p:nvSpPr>
        <p:spPr>
          <a:xfrm>
            <a:off x="14235070" y="5175250"/>
            <a:ext cx="8705283" cy="7098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Dovrete avere quindi selezionato:</a:t>
            </a:r>
          </a:p>
          <a:p>
            <a: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marL="527843" indent="-527843" algn="just" defTabSz="584200">
              <a:buSzPct val="145000"/>
              <a:buChar char="-"/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Apache</a:t>
            </a:r>
          </a:p>
          <a:p>
            <a:pPr marL="527843" indent="-527843" algn="just" defTabSz="584200">
              <a:buSzPct val="145000"/>
              <a:buChar char="-"/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MySQL</a:t>
            </a:r>
          </a:p>
          <a:p>
            <a:pPr marL="527843" indent="-527843" algn="just" defTabSz="584200">
              <a:buSzPct val="145000"/>
              <a:buChar char="-"/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FileZilla FTP Server</a:t>
            </a:r>
          </a:p>
          <a:p>
            <a: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marL="527843" indent="-527843" algn="just" defTabSz="584200">
              <a:buSzPct val="145000"/>
              <a:buChar char="-"/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PHP</a:t>
            </a:r>
          </a:p>
          <a:p>
            <a:pPr marL="527843" indent="-527843" algn="just" defTabSz="584200">
              <a:buSzPct val="145000"/>
              <a:buChar char="-"/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PERL</a:t>
            </a:r>
          </a:p>
          <a:p>
            <a:pPr algn="just" defTabSz="584200"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</a:p>
          <a:p>
            <a:pPr marL="527843" indent="-527843" algn="just" defTabSz="584200">
              <a:buSzPct val="145000"/>
              <a:buChar char="-"/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Php</a:t>
            </a:r>
          </a:p>
          <a:p>
            <a:pPr marL="527843" indent="-527843" algn="just" defTabSz="584200">
              <a:buSzPct val="145000"/>
              <a:buChar char="-"/>
              <a:defRPr b="0" sz="3800">
                <a:latin typeface="+mn-lt"/>
                <a:ea typeface="+mn-ea"/>
                <a:cs typeface="+mn-cs"/>
                <a:sym typeface="Helvetica Neue Medium"/>
              </a:defRPr>
            </a:pPr>
            <a:r>
              <a:t>Webalizer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