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7" r:id="rId29"/>
    <p:sldId id="282" r:id="rId30"/>
    <p:sldId id="284" r:id="rId31"/>
    <p:sldId id="289" r:id="rId32"/>
    <p:sldId id="285" r:id="rId33"/>
    <p:sldId id="286" r:id="rId34"/>
    <p:sldId id="288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63"/>
    <a:srgbClr val="E06F14"/>
    <a:srgbClr val="5EC34D"/>
    <a:srgbClr val="FC0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020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720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225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927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579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14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160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740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742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029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1458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57E68-35A6-474D-8BF6-71ACA40078B3}" type="datetimeFigureOut">
              <a:rPr lang="it-IT" smtClean="0"/>
              <a:t>03/11/17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D0F89-710B-48E8-82E7-F1931F8D54F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564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www.mysql.it/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6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6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6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www.mysql.it/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936" y="4188"/>
            <a:ext cx="3423064" cy="1429367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5479592" y="5437157"/>
            <a:ext cx="3173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bg2">
                    <a:lumMod val="25000"/>
                  </a:schemeClr>
                </a:solidFill>
              </a:rPr>
              <a:t>Quick Start Guide</a:t>
            </a:r>
            <a:endParaRPr lang="it-IT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Picture 2" descr="http://thetechnologyleader.com/images/mysq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947" y="1259500"/>
            <a:ext cx="6016425" cy="451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76" t="3272" r="66108" b="-3272"/>
          <a:stretch/>
        </p:blipFill>
        <p:spPr>
          <a:xfrm>
            <a:off x="9826747" y="1609054"/>
            <a:ext cx="2377953" cy="4657353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2"/>
          <a:stretch/>
        </p:blipFill>
        <p:spPr>
          <a:xfrm>
            <a:off x="0" y="2560823"/>
            <a:ext cx="802642" cy="4657353"/>
          </a:xfrm>
          <a:prstGeom prst="rect">
            <a:avLst/>
          </a:prstGeom>
        </p:spPr>
      </p:pic>
      <p:cxnSp>
        <p:nvCxnSpPr>
          <p:cNvPr id="18" name="Connettore 1 17"/>
          <p:cNvCxnSpPr/>
          <p:nvPr/>
        </p:nvCxnSpPr>
        <p:spPr>
          <a:xfrm flipV="1">
            <a:off x="-12879" y="1467582"/>
            <a:ext cx="12217579" cy="8239"/>
          </a:xfrm>
          <a:prstGeom prst="line">
            <a:avLst/>
          </a:prstGeom>
          <a:ln w="139700">
            <a:solidFill>
              <a:srgbClr val="004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9994006" y="6023834"/>
            <a:ext cx="221069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100" b="1" u="sng" dirty="0" smtClean="0">
                <a:solidFill>
                  <a:srgbClr val="004463"/>
                </a:solidFill>
              </a:rPr>
              <a:t>                    </a:t>
            </a:r>
            <a:r>
              <a:rPr lang="it-IT" sz="2100" b="1" i="1" u="sng" dirty="0" err="1" smtClean="0">
                <a:solidFill>
                  <a:srgbClr val="004463"/>
                </a:solidFill>
              </a:rPr>
              <a:t>My</a:t>
            </a:r>
            <a:r>
              <a:rPr lang="it-IT" sz="2100" b="1" i="1" u="sng" dirty="0" err="1" smtClean="0">
                <a:solidFill>
                  <a:srgbClr val="E06F14"/>
                </a:solidFill>
              </a:rPr>
              <a:t>SQL</a:t>
            </a:r>
            <a:endParaRPr lang="it-IT" sz="2100" b="1" i="1" u="sng" dirty="0" smtClean="0">
              <a:solidFill>
                <a:srgbClr val="E06F14"/>
              </a:solidFill>
            </a:endParaRPr>
          </a:p>
          <a:p>
            <a:r>
              <a:rPr lang="it-IT" dirty="0" smtClean="0">
                <a:solidFill>
                  <a:schemeClr val="bg2">
                    <a:lumMod val="25000"/>
                  </a:schemeClr>
                </a:solidFill>
              </a:rPr>
              <a:t>             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www.mysql.it</a:t>
            </a:r>
            <a:endParaRPr lang="it-IT" sz="2000" b="1" i="1" u="sng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4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694" y="1914113"/>
            <a:ext cx="6362209" cy="474666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Execute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410296" y="6287078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4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037" y="1914113"/>
            <a:ext cx="6343522" cy="474666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Al termine 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410296" y="6287078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037" y="1921084"/>
            <a:ext cx="6343522" cy="473272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410296" y="6287078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690" y="1921084"/>
            <a:ext cx="6322215" cy="473272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Settare come in figura e 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410296" y="6287078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6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19" y="1914113"/>
            <a:ext cx="6322215" cy="471984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Impostare una password robusta e 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6387611" y="6250455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sp>
        <p:nvSpPr>
          <p:cNvPr id="4" name="CasellaDiTesto 3"/>
          <p:cNvSpPr txBox="1"/>
          <p:nvPr/>
        </p:nvSpPr>
        <p:spPr>
          <a:xfrm>
            <a:off x="7931213" y="5419458"/>
            <a:ext cx="3610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FF0000"/>
                </a:solidFill>
              </a:rPr>
              <a:t>ATTENZIONE: salvare la password in luogo sicuro e non dimenticarla (servirà per l’accesso al DB)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4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987" y="1914113"/>
            <a:ext cx="6315622" cy="471984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410296" y="6274519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987" y="1920032"/>
            <a:ext cx="6315622" cy="470800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Execute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410296" y="6274519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150" y="1920032"/>
            <a:ext cx="6281296" cy="470800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Attendere il completamento e cliccare su </a:t>
            </a:r>
            <a:r>
              <a:rPr lang="it-IT" b="1" dirty="0" err="1" smtClean="0"/>
              <a:t>Finish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8108125" y="6274519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150" y="1922000"/>
            <a:ext cx="6281296" cy="470407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392903" y="6265464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150" y="2083017"/>
            <a:ext cx="6081080" cy="453122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Inserire </a:t>
            </a:r>
            <a:r>
              <a:rPr lang="it-IT" b="1" dirty="0" smtClean="0"/>
              <a:t>User</a:t>
            </a:r>
            <a:r>
              <a:rPr lang="it-IT" dirty="0" smtClean="0"/>
              <a:t> (quello di default è </a:t>
            </a:r>
            <a:r>
              <a:rPr lang="it-IT" i="1" dirty="0" err="1" smtClean="0"/>
              <a:t>root</a:t>
            </a:r>
            <a:r>
              <a:rPr lang="it-IT" dirty="0" smtClean="0"/>
              <a:t>) e </a:t>
            </a:r>
            <a:r>
              <a:rPr lang="it-IT" b="1" dirty="0" smtClean="0"/>
              <a:t>Password </a:t>
            </a:r>
            <a:r>
              <a:rPr lang="it-IT" dirty="0" smtClean="0"/>
              <a:t>(quella scelta precedentemente) e fare click su </a:t>
            </a:r>
            <a:r>
              <a:rPr lang="it-IT" b="1" dirty="0" err="1" smtClean="0"/>
              <a:t>Check</a:t>
            </a:r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 le credenziali inserite sono corrette si vedrà il messaggio </a:t>
            </a:r>
            <a:r>
              <a:rPr lang="it-IT" i="1" dirty="0" smtClean="0"/>
              <a:t>Connection </a:t>
            </a:r>
            <a:r>
              <a:rPr lang="it-IT" i="1" dirty="0" err="1" smtClean="0"/>
              <a:t>Successful</a:t>
            </a:r>
            <a:r>
              <a:rPr lang="it-IT" dirty="0" smtClean="0"/>
              <a:t>, quindi cliccare su </a:t>
            </a:r>
            <a:r>
              <a:rPr lang="it-IT" b="1" dirty="0" err="1" smtClean="0"/>
              <a:t>Next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220889" y="6265464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3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65838" y="1278717"/>
            <a:ext cx="5924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Aprire il browser e collegarsi al sito: </a:t>
            </a:r>
            <a:r>
              <a:rPr lang="it-IT" dirty="0" smtClean="0">
                <a:hlinkClick r:id="rId4"/>
              </a:rPr>
              <a:t>www.mysql.it</a:t>
            </a:r>
            <a:r>
              <a:rPr lang="it-IT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Andare nella sezione </a:t>
            </a:r>
            <a:r>
              <a:rPr lang="it-IT" b="1" dirty="0" smtClean="0"/>
              <a:t>Download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MySQL</a:t>
            </a:r>
            <a:r>
              <a:rPr lang="it-IT" b="1" dirty="0" smtClean="0"/>
              <a:t> Community Edition </a:t>
            </a:r>
            <a:r>
              <a:rPr lang="it-IT" dirty="0" smtClean="0"/>
              <a:t>in fondo alla pagina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018" y="2468111"/>
            <a:ext cx="7332532" cy="424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6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265" y="2083017"/>
            <a:ext cx="6070850" cy="453122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Execute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220889" y="6265464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2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362" y="2083017"/>
            <a:ext cx="6060655" cy="453122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Finish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7918003" y="6265464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9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42" y="2091352"/>
            <a:ext cx="4015807" cy="299985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Cliccare su </a:t>
            </a:r>
            <a:r>
              <a:rPr lang="it-IT" b="1" dirty="0" err="1" smtClean="0"/>
              <a:t>Next</a:t>
            </a:r>
            <a:r>
              <a:rPr lang="it-IT" b="1" dirty="0" smtClean="0"/>
              <a:t> </a:t>
            </a:r>
            <a:r>
              <a:rPr lang="it-IT" dirty="0" smtClean="0"/>
              <a:t>e infine su </a:t>
            </a:r>
            <a:r>
              <a:rPr lang="it-IT" b="1" dirty="0" err="1" smtClean="0"/>
              <a:t>Finish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4694971" y="4825501"/>
            <a:ext cx="311591" cy="433852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343" y="3356366"/>
            <a:ext cx="4133665" cy="3090518"/>
          </a:xfrm>
          <a:prstGeom prst="rect">
            <a:avLst/>
          </a:prstGeom>
        </p:spPr>
      </p:pic>
      <p:grpSp>
        <p:nvGrpSpPr>
          <p:cNvPr id="15" name="Gruppo 14"/>
          <p:cNvGrpSpPr/>
          <p:nvPr/>
        </p:nvGrpSpPr>
        <p:grpSpPr>
          <a:xfrm>
            <a:off x="9672869" y="6172957"/>
            <a:ext cx="311591" cy="433852"/>
            <a:chOff x="7362173" y="4890549"/>
            <a:chExt cx="372662" cy="499258"/>
          </a:xfrm>
        </p:grpSpPr>
        <p:sp>
          <p:nvSpPr>
            <p:cNvPr id="16" name="Ovale 15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7" name="Ovale 16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4657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23"/>
          <a:stretch/>
        </p:blipFill>
        <p:spPr>
          <a:xfrm>
            <a:off x="2136619" y="2281473"/>
            <a:ext cx="7600540" cy="448324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err="1" smtClean="0"/>
              <a:t>MySQL</a:t>
            </a:r>
            <a:r>
              <a:rPr lang="it-IT" i="1" dirty="0" smtClean="0"/>
              <a:t> Workbench </a:t>
            </a:r>
            <a:r>
              <a:rPr lang="it-IT" dirty="0" smtClean="0"/>
              <a:t>è un ambiente di progettazione per la </a:t>
            </a:r>
            <a:r>
              <a:rPr lang="it-IT" dirty="0"/>
              <a:t>gestione, </a:t>
            </a:r>
            <a:r>
              <a:rPr lang="it-IT" dirty="0" smtClean="0"/>
              <a:t>modellazione dei </a:t>
            </a:r>
            <a:r>
              <a:rPr lang="it-IT" dirty="0"/>
              <a:t>dati, </a:t>
            </a:r>
            <a:r>
              <a:rPr lang="it-IT" dirty="0" smtClean="0"/>
              <a:t>creazione </a:t>
            </a:r>
            <a:r>
              <a:rPr lang="it-IT" dirty="0"/>
              <a:t>e manutenzione di </a:t>
            </a:r>
            <a:r>
              <a:rPr lang="it-IT" dirty="0" smtClean="0"/>
              <a:t>database </a:t>
            </a:r>
            <a:r>
              <a:rPr lang="it-IT" dirty="0" err="1" smtClean="0"/>
              <a:t>MySQL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Una volta avviato cliccare sulla scheda </a:t>
            </a:r>
            <a:r>
              <a:rPr lang="it-IT" i="1" dirty="0" smtClean="0"/>
              <a:t>Local </a:t>
            </a:r>
            <a:r>
              <a:rPr lang="it-IT" i="1" dirty="0" err="1" smtClean="0"/>
              <a:t>Instance</a:t>
            </a:r>
            <a:r>
              <a:rPr lang="it-IT" i="1" dirty="0" smtClean="0"/>
              <a:t> MySQL56</a:t>
            </a:r>
            <a:r>
              <a:rPr lang="it-IT" dirty="0" smtClean="0"/>
              <a:t> in </a:t>
            </a:r>
            <a:r>
              <a:rPr lang="it-IT" i="1" dirty="0" err="1" smtClean="0"/>
              <a:t>MySQL</a:t>
            </a:r>
            <a:r>
              <a:rPr lang="it-IT" i="1" dirty="0" smtClean="0"/>
              <a:t> </a:t>
            </a:r>
            <a:r>
              <a:rPr lang="it-IT" i="1" dirty="0" err="1" smtClean="0"/>
              <a:t>Connections</a:t>
            </a:r>
            <a:endParaRPr lang="it-IT" i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grpSp>
        <p:nvGrpSpPr>
          <p:cNvPr id="14" name="Gruppo 13"/>
          <p:cNvGrpSpPr/>
          <p:nvPr/>
        </p:nvGrpSpPr>
        <p:grpSpPr>
          <a:xfrm>
            <a:off x="2893332" y="3350250"/>
            <a:ext cx="374971" cy="533689"/>
            <a:chOff x="7362173" y="4890549"/>
            <a:chExt cx="372662" cy="499258"/>
          </a:xfrm>
        </p:grpSpPr>
        <p:sp>
          <p:nvSpPr>
            <p:cNvPr id="15" name="Ovale 14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6" name="Ovale 15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17" name="Immagin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3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4657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693"/>
          <a:stretch/>
        </p:blipFill>
        <p:spPr>
          <a:xfrm>
            <a:off x="1935061" y="1936621"/>
            <a:ext cx="7787604" cy="459010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Inserire la password e cliccare su </a:t>
            </a:r>
            <a:r>
              <a:rPr lang="it-IT" b="1" dirty="0" smtClean="0"/>
              <a:t>OK</a:t>
            </a:r>
            <a:endParaRPr lang="it-IT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cxnSp>
        <p:nvCxnSpPr>
          <p:cNvPr id="5" name="Connettore 2 4"/>
          <p:cNvCxnSpPr/>
          <p:nvPr/>
        </p:nvCxnSpPr>
        <p:spPr>
          <a:xfrm flipV="1">
            <a:off x="5268686" y="4615543"/>
            <a:ext cx="560177" cy="206828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5807091" y="4474029"/>
            <a:ext cx="223594" cy="239486"/>
          </a:xfrm>
          <a:prstGeom prst="ellipse">
            <a:avLst/>
          </a:prstGeom>
          <a:noFill/>
          <a:ln w="19050">
            <a:solidFill>
              <a:srgbClr val="FC0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16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64303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Home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3"/>
          <a:stretch/>
        </p:blipFill>
        <p:spPr>
          <a:xfrm>
            <a:off x="3110377" y="1566831"/>
            <a:ext cx="7771888" cy="461878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cxnSp>
        <p:nvCxnSpPr>
          <p:cNvPr id="8" name="Connettore 2 7"/>
          <p:cNvCxnSpPr/>
          <p:nvPr/>
        </p:nvCxnSpPr>
        <p:spPr>
          <a:xfrm>
            <a:off x="2670772" y="3108956"/>
            <a:ext cx="628507" cy="314613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e 8"/>
          <p:cNvSpPr/>
          <p:nvPr/>
        </p:nvSpPr>
        <p:spPr>
          <a:xfrm>
            <a:off x="3299279" y="3355505"/>
            <a:ext cx="783833" cy="184401"/>
          </a:xfrm>
          <a:prstGeom prst="ellipse">
            <a:avLst/>
          </a:prstGeom>
          <a:noFill/>
          <a:ln w="19050">
            <a:solidFill>
              <a:srgbClr val="FC0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135031" y="2801179"/>
            <a:ext cx="1535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Start/Stop Service</a:t>
            </a:r>
            <a:endParaRPr lang="it-IT" sz="1400" b="1" dirty="0"/>
          </a:p>
        </p:txBody>
      </p:sp>
      <p:cxnSp>
        <p:nvCxnSpPr>
          <p:cNvPr id="14" name="Connettore 2 13"/>
          <p:cNvCxnSpPr/>
          <p:nvPr/>
        </p:nvCxnSpPr>
        <p:spPr>
          <a:xfrm flipV="1">
            <a:off x="2064190" y="4627517"/>
            <a:ext cx="1098533" cy="229798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914404" y="4806947"/>
            <a:ext cx="208733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Databases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 smtClean="0"/>
              <a:t>Doppio click per accedere allo schema</a:t>
            </a:r>
            <a:endParaRPr lang="it-IT" sz="1200" dirty="0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66" r="78698" b="25544"/>
          <a:stretch/>
        </p:blipFill>
        <p:spPr>
          <a:xfrm>
            <a:off x="859086" y="5482338"/>
            <a:ext cx="2142653" cy="1149792"/>
          </a:xfrm>
          <a:prstGeom prst="rect">
            <a:avLst/>
          </a:prstGeom>
        </p:spPr>
      </p:pic>
      <p:cxnSp>
        <p:nvCxnSpPr>
          <p:cNvPr id="24" name="Connettore 2 23"/>
          <p:cNvCxnSpPr/>
          <p:nvPr/>
        </p:nvCxnSpPr>
        <p:spPr>
          <a:xfrm flipH="1" flipV="1">
            <a:off x="6183517" y="3876221"/>
            <a:ext cx="1430447" cy="2424991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7613964" y="6324353"/>
            <a:ext cx="956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Editor SQL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97172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93996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Creazione Database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98"/>
          <a:stretch/>
        </p:blipFill>
        <p:spPr>
          <a:xfrm>
            <a:off x="1922323" y="2254485"/>
            <a:ext cx="7821150" cy="409183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Per creare un nuovo Database (Schema) cliccare sul pulsante evidenziato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Inserire il nome dello schema e cliccare su </a:t>
            </a:r>
            <a:r>
              <a:rPr lang="it-IT" b="1" dirty="0" err="1" smtClean="0"/>
              <a:t>Apply</a:t>
            </a:r>
            <a:r>
              <a:rPr lang="it-IT" dirty="0" smtClean="0"/>
              <a:t>, quindi seguire la procedura guidata </a:t>
            </a:r>
            <a:endParaRPr lang="it-IT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grpSp>
        <p:nvGrpSpPr>
          <p:cNvPr id="14" name="Gruppo 13"/>
          <p:cNvGrpSpPr/>
          <p:nvPr/>
        </p:nvGrpSpPr>
        <p:grpSpPr>
          <a:xfrm>
            <a:off x="8823368" y="5931420"/>
            <a:ext cx="293474" cy="375255"/>
            <a:chOff x="7362173" y="4890549"/>
            <a:chExt cx="372662" cy="499258"/>
          </a:xfrm>
        </p:grpSpPr>
        <p:sp>
          <p:nvSpPr>
            <p:cNvPr id="15" name="Ovale 14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6" name="Ovale 15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17" name="Immagin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cxnSp>
        <p:nvCxnSpPr>
          <p:cNvPr id="10" name="Connettore 2 9"/>
          <p:cNvCxnSpPr/>
          <p:nvPr/>
        </p:nvCxnSpPr>
        <p:spPr>
          <a:xfrm>
            <a:off x="1783533" y="2571183"/>
            <a:ext cx="776641" cy="236575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2542068" y="2732187"/>
            <a:ext cx="209927" cy="227000"/>
          </a:xfrm>
          <a:prstGeom prst="ellipse">
            <a:avLst/>
          </a:prstGeom>
          <a:noFill/>
          <a:ln w="19050">
            <a:solidFill>
              <a:srgbClr val="FC0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9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9348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Creazione Database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4" t="16618" r="16703" b="47799"/>
          <a:stretch/>
        </p:blipFill>
        <p:spPr>
          <a:xfrm>
            <a:off x="1291246" y="3539838"/>
            <a:ext cx="9083303" cy="289337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729169" y="1745811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…tramite </a:t>
            </a:r>
            <a:r>
              <a:rPr lang="it-IT" b="1" i="1" dirty="0"/>
              <a:t>S</a:t>
            </a:r>
            <a:r>
              <a:rPr lang="it-IT" b="1" i="1" dirty="0" smtClean="0"/>
              <a:t>tatement SQL</a:t>
            </a:r>
            <a:endParaRPr lang="it-IT" b="1" i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cxnSp>
        <p:nvCxnSpPr>
          <p:cNvPr id="10" name="Connettore 2 9"/>
          <p:cNvCxnSpPr>
            <a:endCxn id="18" idx="7"/>
          </p:cNvCxnSpPr>
          <p:nvPr/>
        </p:nvCxnSpPr>
        <p:spPr>
          <a:xfrm flipH="1">
            <a:off x="2530653" y="3473262"/>
            <a:ext cx="984871" cy="473814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2270044" y="3902867"/>
            <a:ext cx="305322" cy="301877"/>
          </a:xfrm>
          <a:prstGeom prst="ellipse">
            <a:avLst/>
          </a:prstGeom>
          <a:noFill/>
          <a:ln w="28575">
            <a:solidFill>
              <a:srgbClr val="FC0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3515524" y="3134708"/>
            <a:ext cx="20477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Esegui statement</a:t>
            </a:r>
            <a:endParaRPr lang="it-IT" sz="1600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23088" y="2370772"/>
            <a:ext cx="485226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CREATE </a:t>
            </a:r>
            <a:r>
              <a:rPr lang="it-IT" altLang="it-IT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it-IT" alt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DATABASE</a:t>
            </a:r>
            <a:r>
              <a:rPr lang="it-IT" altLang="it-IT" dirty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it-IT" alt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SCHEMA</a:t>
            </a:r>
            <a:r>
              <a:rPr lang="it-IT" altLang="it-IT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  <a:r>
              <a:rPr lang="it-IT" alt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db_name</a:t>
            </a:r>
            <a:r>
              <a:rPr lang="it-IT" altLang="it-IT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729169" y="1179177"/>
            <a:ext cx="1271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dirty="0" smtClean="0">
                <a:solidFill>
                  <a:srgbClr val="004463"/>
                </a:solidFill>
              </a:rPr>
              <a:t>OPPURE…</a:t>
            </a:r>
            <a:endParaRPr lang="it-IT" b="1" i="1" dirty="0">
              <a:solidFill>
                <a:srgbClr val="004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88656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Creazione Tabella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221" y="2801156"/>
            <a:ext cx="4618336" cy="325554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10334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Per creare una nuova tabella, connettersi allo schema nel quale si vuole creare (doppio click sullo schema) e cliccare con il tasto destro su </a:t>
            </a:r>
            <a:r>
              <a:rPr lang="it-IT" b="1" dirty="0" err="1" smtClean="0"/>
              <a:t>Tables</a:t>
            </a:r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Dal menù contestuale selezionare </a:t>
            </a:r>
            <a:r>
              <a:rPr lang="it-IT" b="1" dirty="0" smtClean="0"/>
              <a:t>Create </a:t>
            </a:r>
            <a:r>
              <a:rPr lang="it-IT" b="1" dirty="0" err="1" smtClean="0"/>
              <a:t>Table</a:t>
            </a:r>
            <a:endParaRPr lang="it-IT" b="1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7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88656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Creazione Tabella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8" y="1278717"/>
            <a:ext cx="10334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Per creare una nuova tabella, connettersi allo schema nel quale si vuole creare (doppio click sullo schema) e cliccare con il tasto destro su </a:t>
            </a:r>
            <a:r>
              <a:rPr lang="it-IT" b="1" dirty="0" err="1" smtClean="0">
                <a:solidFill>
                  <a:schemeClr val="accent3"/>
                </a:solidFill>
              </a:rPr>
              <a:t>Tables</a:t>
            </a:r>
            <a:endParaRPr lang="it-IT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Dal menù a tendina selezionare </a:t>
            </a:r>
            <a:r>
              <a:rPr lang="it-IT" b="1" dirty="0" smtClean="0">
                <a:solidFill>
                  <a:schemeClr val="accent3"/>
                </a:solidFill>
              </a:rPr>
              <a:t>Create </a:t>
            </a:r>
            <a:r>
              <a:rPr lang="it-IT" b="1" dirty="0" err="1" smtClean="0">
                <a:solidFill>
                  <a:schemeClr val="accent3"/>
                </a:solidFill>
              </a:rPr>
              <a:t>Table</a:t>
            </a:r>
            <a:endParaRPr lang="it-IT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Seguire il </a:t>
            </a:r>
            <a:r>
              <a:rPr lang="it-IT" dirty="0" err="1" smtClean="0"/>
              <a:t>wizard</a:t>
            </a:r>
            <a:r>
              <a:rPr lang="it-IT" dirty="0" smtClean="0"/>
              <a:t> di creazione tabella e alla fine cliccare su</a:t>
            </a:r>
            <a:r>
              <a:rPr lang="it-IT" b="1" dirty="0" smtClean="0"/>
              <a:t> </a:t>
            </a:r>
            <a:r>
              <a:rPr lang="it-IT" b="1" dirty="0" err="1" smtClean="0"/>
              <a:t>Apply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6"/>
          <a:stretch/>
        </p:blipFill>
        <p:spPr>
          <a:xfrm>
            <a:off x="914400" y="2745110"/>
            <a:ext cx="6731015" cy="3976939"/>
          </a:xfrm>
          <a:prstGeom prst="rect">
            <a:avLst/>
          </a:prstGeom>
        </p:spPr>
      </p:pic>
      <p:grpSp>
        <p:nvGrpSpPr>
          <p:cNvPr id="19" name="Gruppo 18"/>
          <p:cNvGrpSpPr/>
          <p:nvPr/>
        </p:nvGrpSpPr>
        <p:grpSpPr>
          <a:xfrm>
            <a:off x="6823820" y="5455129"/>
            <a:ext cx="259508" cy="351685"/>
            <a:chOff x="7362173" y="4890549"/>
            <a:chExt cx="372662" cy="499258"/>
          </a:xfrm>
        </p:grpSpPr>
        <p:sp>
          <p:nvSpPr>
            <p:cNvPr id="20" name="Ovale 19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21" name="Ovale 20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sp>
        <p:nvSpPr>
          <p:cNvPr id="5" name="Rettangolo 4"/>
          <p:cNvSpPr/>
          <p:nvPr/>
        </p:nvSpPr>
        <p:spPr>
          <a:xfrm>
            <a:off x="7667262" y="4278736"/>
            <a:ext cx="333269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004463"/>
                </a:solidFill>
              </a:rPr>
              <a:t>Il nome della tabella può essere scritto indifferentemente in MAIUSCOLO o in </a:t>
            </a:r>
            <a:r>
              <a:rPr lang="it-IT" sz="1400" b="1" dirty="0" smtClean="0">
                <a:solidFill>
                  <a:srgbClr val="004463"/>
                </a:solidFill>
              </a:rPr>
              <a:t>minuscolo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400" b="1" dirty="0" smtClean="0">
                <a:solidFill>
                  <a:srgbClr val="004463"/>
                </a:solidFill>
              </a:rPr>
              <a:t>Può </a:t>
            </a:r>
            <a:r>
              <a:rPr lang="it-IT" sz="1400" b="1" dirty="0">
                <a:solidFill>
                  <a:srgbClr val="004463"/>
                </a:solidFill>
              </a:rPr>
              <a:t>essere formato da lettere e numeri, ma il primo carattere deve sempre essere una lettera;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004463"/>
                </a:solidFill>
              </a:rPr>
              <a:t>Non può superare i 30 caratteri di </a:t>
            </a:r>
            <a:r>
              <a:rPr lang="it-IT" sz="1400" b="1" dirty="0" smtClean="0">
                <a:solidFill>
                  <a:srgbClr val="004463"/>
                </a:solidFill>
              </a:rPr>
              <a:t>lunghezza;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400" b="1" dirty="0" smtClean="0">
                <a:solidFill>
                  <a:srgbClr val="004463"/>
                </a:solidFill>
              </a:rPr>
              <a:t>Non </a:t>
            </a:r>
            <a:r>
              <a:rPr lang="it-IT" sz="1400" b="1" dirty="0">
                <a:solidFill>
                  <a:srgbClr val="004463"/>
                </a:solidFill>
              </a:rPr>
              <a:t>può avere lo stesso nome di una tabella o </a:t>
            </a:r>
            <a:r>
              <a:rPr lang="it-IT" sz="1400" b="1" dirty="0" smtClean="0">
                <a:solidFill>
                  <a:srgbClr val="004463"/>
                </a:solidFill>
              </a:rPr>
              <a:t>vista</a:t>
            </a:r>
            <a:r>
              <a:rPr lang="it-IT" sz="1400" b="1" dirty="0">
                <a:solidFill>
                  <a:srgbClr val="004463"/>
                </a:solidFill>
              </a:rPr>
              <a:t> già esistente sullo stesso </a:t>
            </a:r>
            <a:r>
              <a:rPr lang="it-IT" sz="1400" b="1" dirty="0" smtClean="0">
                <a:solidFill>
                  <a:srgbClr val="004463"/>
                </a:solidFill>
              </a:rPr>
              <a:t>utente</a:t>
            </a:r>
            <a:r>
              <a:rPr lang="it-IT" sz="1400" b="1" dirty="0">
                <a:solidFill>
                  <a:srgbClr val="004463"/>
                </a:solidFill>
              </a:rPr>
              <a:t> di database.</a:t>
            </a:r>
            <a:endParaRPr lang="it-IT" sz="1400" b="1" i="0" dirty="0">
              <a:solidFill>
                <a:srgbClr val="00446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313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92" y="2624030"/>
            <a:ext cx="7203742" cy="415340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6458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Aprire il browser e collegarsi al sito: </a:t>
            </a:r>
            <a:r>
              <a:rPr lang="it-IT" dirty="0" smtClean="0">
                <a:solidFill>
                  <a:schemeClr val="accent3"/>
                </a:solidFill>
                <a:hlinkClick r:id="rId4"/>
              </a:rPr>
              <a:t>www.mysql.it</a:t>
            </a:r>
            <a:r>
              <a:rPr lang="it-IT" dirty="0" smtClean="0">
                <a:solidFill>
                  <a:schemeClr val="accent3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Andare nella sezione </a:t>
            </a:r>
            <a:r>
              <a:rPr lang="it-IT" b="1" dirty="0" smtClean="0">
                <a:solidFill>
                  <a:schemeClr val="accent3"/>
                </a:solidFill>
              </a:rPr>
              <a:t>Download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Cliccare su </a:t>
            </a:r>
            <a:r>
              <a:rPr lang="it-IT" b="1" dirty="0" err="1" smtClean="0">
                <a:solidFill>
                  <a:schemeClr val="accent3"/>
                </a:solidFill>
              </a:rPr>
              <a:t>MySQL</a:t>
            </a:r>
            <a:r>
              <a:rPr lang="it-IT" b="1" dirty="0" smtClean="0">
                <a:solidFill>
                  <a:schemeClr val="accent3"/>
                </a:solidFill>
              </a:rPr>
              <a:t> Community Edition </a:t>
            </a:r>
            <a:r>
              <a:rPr lang="it-IT" dirty="0" smtClean="0">
                <a:solidFill>
                  <a:schemeClr val="accent3"/>
                </a:solidFill>
              </a:rPr>
              <a:t>in fondo alla pagina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Selezionare </a:t>
            </a:r>
            <a:r>
              <a:rPr lang="it-IT" b="1" dirty="0" err="1" smtClean="0"/>
              <a:t>MySQL</a:t>
            </a:r>
            <a:r>
              <a:rPr lang="it-IT" b="1" dirty="0" smtClean="0"/>
              <a:t> Community Server </a:t>
            </a:r>
            <a:r>
              <a:rPr lang="it-IT" dirty="0" smtClean="0"/>
              <a:t>e fare click su </a:t>
            </a:r>
            <a:r>
              <a:rPr lang="it-IT" b="1" dirty="0" smtClean="0"/>
              <a:t>Download</a:t>
            </a:r>
          </a:p>
        </p:txBody>
      </p:sp>
      <p:grpSp>
        <p:nvGrpSpPr>
          <p:cNvPr id="12" name="Gruppo 11"/>
          <p:cNvGrpSpPr/>
          <p:nvPr/>
        </p:nvGrpSpPr>
        <p:grpSpPr>
          <a:xfrm>
            <a:off x="7362173" y="4890549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4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88656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Creazione Tabella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29169" y="1745811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…tramite </a:t>
            </a:r>
            <a:r>
              <a:rPr lang="it-IT" b="1" i="1" dirty="0" smtClean="0"/>
              <a:t>Statement SQL</a:t>
            </a:r>
            <a:endParaRPr lang="it-IT" b="1" i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0" t="12526" r="23808" b="62583"/>
          <a:stretch/>
        </p:blipFill>
        <p:spPr>
          <a:xfrm>
            <a:off x="1131341" y="3927312"/>
            <a:ext cx="9452298" cy="2663687"/>
          </a:xfrm>
          <a:prstGeom prst="rect">
            <a:avLst/>
          </a:prstGeom>
        </p:spPr>
      </p:pic>
      <p:cxnSp>
        <p:nvCxnSpPr>
          <p:cNvPr id="11" name="Connettore 2 10"/>
          <p:cNvCxnSpPr>
            <a:endCxn id="12" idx="1"/>
          </p:cNvCxnSpPr>
          <p:nvPr/>
        </p:nvCxnSpPr>
        <p:spPr>
          <a:xfrm>
            <a:off x="1537252" y="3781539"/>
            <a:ext cx="598080" cy="558842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11"/>
          <p:cNvSpPr/>
          <p:nvPr/>
        </p:nvSpPr>
        <p:spPr>
          <a:xfrm>
            <a:off x="2086280" y="4294012"/>
            <a:ext cx="334948" cy="316625"/>
          </a:xfrm>
          <a:prstGeom prst="ellipse">
            <a:avLst/>
          </a:prstGeom>
          <a:noFill/>
          <a:ln w="28575">
            <a:solidFill>
              <a:srgbClr val="FC0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729169" y="1179177"/>
            <a:ext cx="1271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dirty="0" smtClean="0">
                <a:solidFill>
                  <a:srgbClr val="004463"/>
                </a:solidFill>
              </a:rPr>
              <a:t>OPPURE…</a:t>
            </a:r>
            <a:endParaRPr lang="it-IT" b="1" i="1" dirty="0">
              <a:solidFill>
                <a:srgbClr val="004463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26207" y="2290221"/>
            <a:ext cx="5743057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CREATE TABLE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new_table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idnew_table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 NOT NULL AUTO_INCREMENT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new_tablecol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VARCHAR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it-IT" dirty="0">
                <a:solidFill>
                  <a:srgbClr val="E06F14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45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PRIMARY KEY 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idnew_table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7812887" y="2905775"/>
            <a:ext cx="2732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4463"/>
                </a:solidFill>
              </a:rPr>
              <a:t>Copiare ed incollare il testo nell’editor SQL</a:t>
            </a:r>
            <a:endParaRPr lang="it-IT" sz="1600" b="1" dirty="0">
              <a:solidFill>
                <a:srgbClr val="004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8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9482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Eliminazione Tabella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8" y="1278717"/>
            <a:ext cx="1033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È possibile eliminare una tabella usando il costrutto </a:t>
            </a:r>
            <a:r>
              <a:rPr lang="it-IT" b="1" dirty="0" smtClean="0"/>
              <a:t>DROP TABLE.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Il comando </a:t>
            </a:r>
            <a:r>
              <a:rPr lang="it-IT" i="1" dirty="0" err="1"/>
              <a:t>drop</a:t>
            </a:r>
            <a:r>
              <a:rPr lang="it-IT" i="1" dirty="0"/>
              <a:t> </a:t>
            </a:r>
            <a:r>
              <a:rPr lang="it-IT" i="1" dirty="0" err="1"/>
              <a:t>table</a:t>
            </a:r>
            <a:r>
              <a:rPr lang="it-IT" dirty="0"/>
              <a:t> consente di distruggere </a:t>
            </a:r>
            <a:r>
              <a:rPr lang="it-IT" dirty="0" smtClean="0"/>
              <a:t>la tabella</a:t>
            </a:r>
            <a:r>
              <a:rPr lang="it-IT" dirty="0"/>
              <a:t>, eliminandola fisicamente dal database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229" y="3623350"/>
            <a:ext cx="7378071" cy="2075083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509870" y="2433780"/>
            <a:ext cx="5627530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DROP TABLE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nome_tabella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CASCADE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|</a:t>
            </a:r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RESTRICT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endParaRPr lang="it-IT" sz="16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7530188" y="2433780"/>
            <a:ext cx="3004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004463"/>
                </a:solidFill>
              </a:rPr>
              <a:t>È un'operazione irreversibile e provoca la perdita di tutti i dati contenuti nella tabella.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197735" y="6039072"/>
            <a:ext cx="10000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4463"/>
                </a:solidFill>
              </a:rPr>
              <a:t>NOTA: </a:t>
            </a:r>
            <a:r>
              <a:rPr lang="it-IT" dirty="0" smtClean="0"/>
              <a:t>è possibile eliminare una tabella tramite interfaccia grafica seguendo lo stesso procedimento della creazione di una tabella, semplicemente selezionando </a:t>
            </a:r>
            <a:r>
              <a:rPr lang="it-IT" dirty="0"/>
              <a:t>dal </a:t>
            </a:r>
            <a:r>
              <a:rPr lang="it-IT" dirty="0" smtClean="0"/>
              <a:t>menù </a:t>
            </a:r>
            <a:r>
              <a:rPr lang="it-IT" i="1" dirty="0" err="1" smtClean="0"/>
              <a:t>drop</a:t>
            </a:r>
            <a:r>
              <a:rPr lang="it-IT" i="1" dirty="0" smtClean="0"/>
              <a:t> </a:t>
            </a:r>
            <a:r>
              <a:rPr lang="it-IT" i="1" dirty="0" err="1" smtClean="0"/>
              <a:t>table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401098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722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Inserimento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Inserire una nuova </a:t>
            </a:r>
            <a:r>
              <a:rPr lang="it-IT" dirty="0" err="1" smtClean="0"/>
              <a:t>tupla</a:t>
            </a:r>
            <a:r>
              <a:rPr lang="it-IT" dirty="0" smtClean="0"/>
              <a:t> in una tabella tramite il costrutto </a:t>
            </a:r>
            <a:r>
              <a:rPr lang="it-IT" b="1" dirty="0" smtClean="0"/>
              <a:t>INSERT</a:t>
            </a:r>
            <a:endParaRPr lang="it-IT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5" t="12218" r="27958" b="65714"/>
          <a:stretch/>
        </p:blipFill>
        <p:spPr>
          <a:xfrm>
            <a:off x="1054754" y="3543300"/>
            <a:ext cx="9556285" cy="2575534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684238" y="2154600"/>
            <a:ext cx="8297318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INSERT INTO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actor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actor_id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first_name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last_name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last_update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it-IT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VALUES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it-IT" dirty="0">
                <a:solidFill>
                  <a:srgbClr val="E06F14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1234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dirty="0">
                <a:solidFill>
                  <a:srgbClr val="5EC34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'Mario'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it-IT" dirty="0">
                <a:solidFill>
                  <a:srgbClr val="5EC34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'Rossi'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it-IT" dirty="0">
                <a:solidFill>
                  <a:srgbClr val="5EC34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'2006-02-15 </a:t>
            </a:r>
            <a:r>
              <a:rPr lang="it-IT" dirty="0" smtClean="0">
                <a:solidFill>
                  <a:srgbClr val="5EC34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04:34:33‘ </a:t>
            </a:r>
            <a:r>
              <a:rPr lang="it-IT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4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0236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Modifica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Aggiornare una </a:t>
            </a:r>
            <a:r>
              <a:rPr lang="it-IT" dirty="0" err="1" smtClean="0"/>
              <a:t>tupla</a:t>
            </a:r>
            <a:r>
              <a:rPr lang="it-IT" dirty="0" smtClean="0"/>
              <a:t> tramite il costrutto </a:t>
            </a:r>
            <a:r>
              <a:rPr lang="it-IT" b="1" dirty="0" smtClean="0"/>
              <a:t>UPDATE – SET</a:t>
            </a:r>
            <a:endParaRPr lang="it-IT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71" b="41981"/>
          <a:stretch/>
        </p:blipFill>
        <p:spPr>
          <a:xfrm>
            <a:off x="1078885" y="3816865"/>
            <a:ext cx="9488428" cy="240613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601901" y="2003313"/>
            <a:ext cx="4461994" cy="1080296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it-IT" sz="2000" dirty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UPDATE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20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actor</a:t>
            </a:r>
            <a:endParaRPr lang="it-IT" dirty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it-IT" sz="2000" dirty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SET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20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first_name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it-IT" sz="2000" dirty="0">
                <a:solidFill>
                  <a:srgbClr val="5EC34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'Sylvester'</a:t>
            </a:r>
            <a:endParaRPr lang="it-IT" dirty="0">
              <a:solidFill>
                <a:srgbClr val="5EC34D"/>
              </a:solidFill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it-IT" sz="2000" dirty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WHERE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20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actor_id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it-IT" sz="2000" dirty="0">
                <a:solidFill>
                  <a:srgbClr val="E06F14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44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;</a:t>
            </a:r>
            <a:endParaRPr lang="it-IT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4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8586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Eliminazione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Eliminare una </a:t>
            </a:r>
            <a:r>
              <a:rPr lang="it-IT" dirty="0" err="1" smtClean="0"/>
              <a:t>tupla</a:t>
            </a:r>
            <a:r>
              <a:rPr lang="it-IT" dirty="0" smtClean="0"/>
              <a:t> tramite il costrutto </a:t>
            </a:r>
            <a:r>
              <a:rPr lang="it-IT" b="1" dirty="0" smtClean="0"/>
              <a:t>DELETE</a:t>
            </a:r>
            <a:endParaRPr lang="it-IT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14" r="13123" b="29639"/>
          <a:stretch/>
        </p:blipFill>
        <p:spPr>
          <a:xfrm>
            <a:off x="1265852" y="3479800"/>
            <a:ext cx="9344042" cy="2766454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348506" y="2144982"/>
            <a:ext cx="3407894" cy="729430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DELETE FROM </a:t>
            </a:r>
            <a:r>
              <a:rPr lang="it-IT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actor</a:t>
            </a:r>
            <a:endParaRPr lang="it-IT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it-IT" sz="20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WHERE</a:t>
            </a:r>
            <a:r>
              <a:rPr lang="it-IT" sz="20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2000" dirty="0" err="1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actor_id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it-IT" sz="2000" dirty="0">
                <a:solidFill>
                  <a:srgbClr val="E06F14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44</a:t>
            </a:r>
            <a:r>
              <a:rPr lang="it-IT" sz="20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;</a:t>
            </a:r>
            <a:endParaRPr lang="it-IT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85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162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Selezione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8" y="1278717"/>
            <a:ext cx="103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Il costrutto </a:t>
            </a:r>
            <a:r>
              <a:rPr lang="it-IT" b="1" dirty="0" smtClean="0"/>
              <a:t>SELECT </a:t>
            </a:r>
            <a:r>
              <a:rPr lang="it-IT" dirty="0" smtClean="0"/>
              <a:t>consente di selezionare </a:t>
            </a:r>
            <a:r>
              <a:rPr lang="it-IT" dirty="0" err="1" smtClean="0"/>
              <a:t>tuple</a:t>
            </a:r>
            <a:r>
              <a:rPr lang="it-IT" dirty="0" smtClean="0"/>
              <a:t> in una tabella </a:t>
            </a:r>
            <a:endParaRPr lang="it-IT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447190" y="2966807"/>
            <a:ext cx="5455885" cy="1061829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en-US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column_name</a:t>
            </a:r>
            <a:r>
              <a:rPr lang="en-US" sz="2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column_name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1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en-US" sz="2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table1_name;</a:t>
            </a:r>
          </a:p>
          <a:p>
            <a:r>
              <a:rPr lang="it-IT" sz="21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WHERE</a:t>
            </a:r>
            <a:r>
              <a:rPr lang="it-IT" sz="21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it-IT" sz="2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column_name</a:t>
            </a:r>
            <a:r>
              <a:rPr lang="it-IT" sz="2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sz="21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sz="2100" i="1" dirty="0">
                <a:latin typeface="Consolas" panose="020B0609020204030204" pitchFamily="49" charset="0"/>
                <a:cs typeface="Consolas" panose="020B0609020204030204" pitchFamily="49" charset="0"/>
              </a:rPr>
              <a:t>operator </a:t>
            </a:r>
            <a:r>
              <a:rPr lang="it-IT" sz="21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sz="2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it-IT" sz="21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6" name="Connettore 2 5"/>
          <p:cNvCxnSpPr/>
          <p:nvPr/>
        </p:nvCxnSpPr>
        <p:spPr>
          <a:xfrm flipH="1">
            <a:off x="3335628" y="2410178"/>
            <a:ext cx="553793" cy="654994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3889420" y="2040846"/>
            <a:ext cx="240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004463"/>
                </a:solidFill>
              </a:rPr>
              <a:t>Colonne da mostrare</a:t>
            </a:r>
            <a:endParaRPr lang="it-IT" sz="2000" b="1" dirty="0">
              <a:solidFill>
                <a:srgbClr val="004463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 flipH="1" flipV="1">
            <a:off x="2197100" y="3981450"/>
            <a:ext cx="1885506" cy="1060790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082603" y="4976547"/>
            <a:ext cx="4945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000" b="1">
                <a:solidFill>
                  <a:srgbClr val="004463"/>
                </a:solidFill>
              </a:defRPr>
            </a:lvl1pPr>
          </a:lstStyle>
          <a:p>
            <a:r>
              <a:rPr lang="it-IT" dirty="0"/>
              <a:t>Clausola WHERE: specifica le condizioni che la </a:t>
            </a:r>
            <a:r>
              <a:rPr lang="it-IT" dirty="0" err="1"/>
              <a:t>tupla</a:t>
            </a:r>
            <a:r>
              <a:rPr lang="it-IT" dirty="0"/>
              <a:t> deve soddisfare per essere restituita</a:t>
            </a:r>
          </a:p>
        </p:txBody>
      </p:sp>
      <p:cxnSp>
        <p:nvCxnSpPr>
          <p:cNvPr id="20" name="Connettore 2 19"/>
          <p:cNvCxnSpPr/>
          <p:nvPr/>
        </p:nvCxnSpPr>
        <p:spPr>
          <a:xfrm flipH="1">
            <a:off x="4673600" y="3457189"/>
            <a:ext cx="2358267" cy="60711"/>
          </a:xfrm>
          <a:prstGeom prst="straightConnector1">
            <a:avLst/>
          </a:prstGeom>
          <a:ln w="38100">
            <a:solidFill>
              <a:srgbClr val="FC0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7133610" y="3268964"/>
            <a:ext cx="3257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2000" b="1">
                <a:solidFill>
                  <a:srgbClr val="004463"/>
                </a:solidFill>
              </a:defRPr>
            </a:lvl1pPr>
          </a:lstStyle>
          <a:p>
            <a:r>
              <a:rPr lang="it-IT" dirty="0" smtClean="0"/>
              <a:t>Tabelle </a:t>
            </a:r>
            <a:r>
              <a:rPr lang="it-IT" dirty="0"/>
              <a:t>da cui prendere i dati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1197735" y="6154983"/>
            <a:ext cx="1000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4463"/>
                </a:solidFill>
              </a:rPr>
              <a:t>NOTA: </a:t>
            </a:r>
            <a:r>
              <a:rPr lang="it-IT" dirty="0" smtClean="0"/>
              <a:t>è necessario connettersi allo schema appropriato prima di poter effettuare una selezione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4858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162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>
                <a:solidFill>
                  <a:srgbClr val="E06F14"/>
                </a:solidFill>
                <a:cs typeface="Arial" panose="020B0604020202020204" pitchFamily="34" charset="0"/>
              </a:rPr>
              <a:t>Selezione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20"/>
          <a:stretch/>
        </p:blipFill>
        <p:spPr>
          <a:xfrm>
            <a:off x="1545712" y="2820474"/>
            <a:ext cx="8256936" cy="3829876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377707" y="1863112"/>
            <a:ext cx="6592946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</a:t>
            </a:r>
            <a:r>
              <a:rPr lang="it-IT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it-IT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FROM </a:t>
            </a:r>
            <a:r>
              <a:rPr lang="it-IT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actor</a:t>
            </a:r>
            <a:r>
              <a:rPr lang="it-IT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WHERE</a:t>
            </a:r>
            <a:r>
              <a:rPr lang="it-IT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dirty="0" err="1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first_name</a:t>
            </a:r>
            <a:r>
              <a:rPr lang="it-IT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it-IT" dirty="0" smtClean="0">
                <a:solidFill>
                  <a:srgbClr val="5EC34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‘NICK’</a:t>
            </a:r>
            <a:r>
              <a:rPr lang="it-IT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;</a:t>
            </a:r>
            <a:endParaRPr lang="it-IT" sz="16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29169" y="1179177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dirty="0" smtClean="0">
                <a:solidFill>
                  <a:srgbClr val="004463"/>
                </a:solidFill>
              </a:rPr>
              <a:t>Alcuni esempi…</a:t>
            </a:r>
            <a:endParaRPr lang="it-IT" b="1" i="1" dirty="0">
              <a:solidFill>
                <a:srgbClr val="004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0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162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>
                <a:solidFill>
                  <a:srgbClr val="E06F14"/>
                </a:solidFill>
                <a:cs typeface="Arial" panose="020B0604020202020204" pitchFamily="34" charset="0"/>
              </a:rPr>
              <a:t>Selezione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61"/>
          <a:stretch/>
        </p:blipFill>
        <p:spPr>
          <a:xfrm>
            <a:off x="2220543" y="2678806"/>
            <a:ext cx="7496225" cy="3927907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544059" y="1887480"/>
            <a:ext cx="8849194" cy="338554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</a:t>
            </a:r>
            <a:r>
              <a:rPr lang="it-IT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it-IT" sz="1600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FROM </a:t>
            </a:r>
            <a:r>
              <a:rPr lang="it-IT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actor</a:t>
            </a:r>
            <a:r>
              <a:rPr lang="it-IT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sz="16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WHERE</a:t>
            </a:r>
            <a:r>
              <a:rPr lang="it-IT" sz="16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1600" dirty="0" err="1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first_name</a:t>
            </a:r>
            <a:r>
              <a:rPr lang="it-IT" sz="16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it-IT" sz="1600" dirty="0" smtClean="0">
                <a:solidFill>
                  <a:srgbClr val="5EC34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‘NICK’ </a:t>
            </a:r>
            <a:r>
              <a:rPr lang="it-IT" sz="16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and </a:t>
            </a:r>
            <a:r>
              <a:rPr lang="it-IT" sz="1600" dirty="0" err="1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last_name</a:t>
            </a:r>
            <a:r>
              <a:rPr lang="it-IT" sz="16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1600" dirty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= </a:t>
            </a:r>
            <a:r>
              <a:rPr lang="it-IT" sz="1600" dirty="0" smtClean="0">
                <a:solidFill>
                  <a:srgbClr val="5EC34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‘DEGENERES’</a:t>
            </a:r>
            <a:r>
              <a:rPr lang="it-IT" sz="16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;</a:t>
            </a:r>
            <a:endParaRPr lang="it-IT" sz="14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29169" y="1179177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dirty="0" smtClean="0">
                <a:solidFill>
                  <a:srgbClr val="004463"/>
                </a:solidFill>
              </a:rPr>
              <a:t>Alcuni esempi…</a:t>
            </a:r>
            <a:endParaRPr lang="it-IT" b="1" i="1" dirty="0">
              <a:solidFill>
                <a:srgbClr val="004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7162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err="1" smtClean="0">
                <a:solidFill>
                  <a:srgbClr val="004463"/>
                </a:solidFill>
                <a:cs typeface="Arial" panose="020B0604020202020204" pitchFamily="34" charset="0"/>
              </a:rPr>
              <a:t>My</a:t>
            </a:r>
            <a:r>
              <a:rPr lang="it-IT" sz="4400" b="1" dirty="0" err="1" smtClean="0">
                <a:solidFill>
                  <a:srgbClr val="E06F14"/>
                </a:solidFill>
                <a:cs typeface="Arial" panose="020B0604020202020204" pitchFamily="34" charset="0"/>
              </a:rPr>
              <a:t>SQL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Workbench </a:t>
            </a:r>
            <a:r>
              <a:rPr lang="it-IT" sz="36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–</a:t>
            </a:r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 </a:t>
            </a:r>
            <a:r>
              <a:rPr lang="it-IT" sz="4000" b="1" dirty="0">
                <a:solidFill>
                  <a:srgbClr val="E06F14"/>
                </a:solidFill>
                <a:cs typeface="Arial" panose="020B0604020202020204" pitchFamily="34" charset="0"/>
              </a:rPr>
              <a:t>Selezione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59"/>
          <a:stretch/>
        </p:blipFill>
        <p:spPr>
          <a:xfrm>
            <a:off x="2012359" y="3155325"/>
            <a:ext cx="7061141" cy="3515932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571935" y="1744058"/>
            <a:ext cx="5941987" cy="124649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sz="1500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a.actor_id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a.first_name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a.last_name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f.title</a:t>
            </a:r>
            <a:endParaRPr lang="it-IT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sz="1500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actor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film_actor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 fa, film </a:t>
            </a:r>
            <a:r>
              <a:rPr lang="it-IT" sz="15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</a:t>
            </a:r>
            <a:endParaRPr lang="it-IT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sz="15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WHERE</a:t>
            </a:r>
            <a:r>
              <a:rPr lang="it-IT" sz="15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15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a.actor_id</a:t>
            </a:r>
            <a:r>
              <a:rPr lang="it-IT" sz="15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it-IT" sz="15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fa.actor_id</a:t>
            </a:r>
            <a:r>
              <a:rPr lang="it-IT" sz="15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sz="15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AND</a:t>
            </a:r>
          </a:p>
          <a:p>
            <a:r>
              <a:rPr lang="it-IT" sz="15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</a:t>
            </a:r>
            <a:r>
              <a:rPr lang="it-IT" sz="15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fa.film_id</a:t>
            </a:r>
            <a:r>
              <a:rPr lang="it-IT" sz="15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it-IT" sz="15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f.film_id</a:t>
            </a:r>
            <a:r>
              <a:rPr lang="it-IT" sz="1500" dirty="0" smtClean="0">
                <a:solidFill>
                  <a:srgbClr val="5EC34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</a:t>
            </a:r>
            <a:r>
              <a:rPr lang="it-IT" sz="1500" dirty="0" smtClean="0">
                <a:solidFill>
                  <a:schemeClr val="accent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AND</a:t>
            </a:r>
            <a:endParaRPr lang="it-IT" sz="1500" dirty="0" smtClean="0">
              <a:latin typeface="Consolas" panose="020B0609020204030204" pitchFamily="49" charset="0"/>
              <a:ea typeface="Times New Roman" panose="02020603050405020304" pitchFamily="18" charset="0"/>
              <a:cs typeface="Consolas" panose="020B0609020204030204" pitchFamily="49" charset="0"/>
            </a:endParaRPr>
          </a:p>
          <a:p>
            <a:r>
              <a:rPr lang="it-IT" sz="15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     </a:t>
            </a:r>
            <a:r>
              <a:rPr lang="it-IT" sz="1500" dirty="0" err="1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a.first_name</a:t>
            </a:r>
            <a:r>
              <a:rPr lang="it-IT" sz="15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 = </a:t>
            </a:r>
            <a:r>
              <a:rPr lang="it-IT" sz="1500" dirty="0" smtClean="0">
                <a:solidFill>
                  <a:srgbClr val="5EC34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‘NICK’</a:t>
            </a:r>
            <a:r>
              <a:rPr lang="it-IT" sz="1500" dirty="0" smtClean="0">
                <a:latin typeface="Consolas" panose="020B0609020204030204" pitchFamily="49" charset="0"/>
                <a:ea typeface="Times New Roman" panose="02020603050405020304" pitchFamily="18" charset="0"/>
                <a:cs typeface="Consolas" panose="020B0609020204030204" pitchFamily="49" charset="0"/>
              </a:rPr>
              <a:t>;</a:t>
            </a:r>
          </a:p>
        </p:txBody>
      </p:sp>
      <p:sp>
        <p:nvSpPr>
          <p:cNvPr id="8" name="Rettangolo 7"/>
          <p:cNvSpPr/>
          <p:nvPr/>
        </p:nvSpPr>
        <p:spPr>
          <a:xfrm>
            <a:off x="729169" y="1179177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dirty="0" smtClean="0">
                <a:solidFill>
                  <a:srgbClr val="004463"/>
                </a:solidFill>
              </a:rPr>
              <a:t>Alcuni esempi…</a:t>
            </a:r>
            <a:endParaRPr lang="it-IT" b="1" i="1" dirty="0">
              <a:solidFill>
                <a:srgbClr val="004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5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59999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Alcune note conclusive…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287969" y="2576177"/>
            <a:ext cx="90117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4463"/>
                </a:solidFill>
              </a:rPr>
              <a:t>Per eventuali dubbi e/o chiarimenti, scrivere a: </a:t>
            </a:r>
          </a:p>
          <a:p>
            <a:pPr algn="ctr"/>
            <a:endParaRPr lang="it-IT" sz="2000" b="1" i="1" dirty="0">
              <a:solidFill>
                <a:srgbClr val="004463"/>
              </a:solidFill>
            </a:endParaRPr>
          </a:p>
          <a:p>
            <a:pPr algn="ctr"/>
            <a:r>
              <a:rPr lang="it-IT" sz="3200" b="1" i="1" dirty="0" err="1">
                <a:solidFill>
                  <a:srgbClr val="004463"/>
                </a:solidFill>
              </a:rPr>
              <a:t>p</a:t>
            </a:r>
            <a:r>
              <a:rPr lang="it-IT" sz="3200" b="1" i="1" dirty="0" err="1" smtClean="0">
                <a:solidFill>
                  <a:srgbClr val="004463"/>
                </a:solidFill>
              </a:rPr>
              <a:t>aolo.lo.giudice@unirc.it</a:t>
            </a:r>
            <a:endParaRPr lang="it-IT" sz="3200" b="1" i="1" dirty="0">
              <a:solidFill>
                <a:srgbClr val="0044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283" y="1806018"/>
            <a:ext cx="5866279" cy="262160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573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Selezionare </a:t>
            </a:r>
            <a:r>
              <a:rPr lang="it-IT" dirty="0" err="1" smtClean="0"/>
              <a:t>l’installer</a:t>
            </a:r>
            <a:r>
              <a:rPr lang="it-IT" dirty="0"/>
              <a:t> </a:t>
            </a:r>
            <a:r>
              <a:rPr lang="it-IT" dirty="0" smtClean="0"/>
              <a:t>completo e fare click su </a:t>
            </a:r>
            <a:r>
              <a:rPr lang="it-IT" b="1" dirty="0" smtClean="0"/>
              <a:t>Download</a:t>
            </a:r>
          </a:p>
        </p:txBody>
      </p:sp>
      <p:grpSp>
        <p:nvGrpSpPr>
          <p:cNvPr id="12" name="Gruppo 11"/>
          <p:cNvGrpSpPr/>
          <p:nvPr/>
        </p:nvGrpSpPr>
        <p:grpSpPr>
          <a:xfrm>
            <a:off x="5906352" y="3410666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4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342" y="4585590"/>
            <a:ext cx="5883442" cy="1869825"/>
          </a:xfrm>
          <a:prstGeom prst="rect">
            <a:avLst/>
          </a:prstGeom>
        </p:spPr>
      </p:pic>
      <p:grpSp>
        <p:nvGrpSpPr>
          <p:cNvPr id="13" name="Gruppo 12"/>
          <p:cNvGrpSpPr/>
          <p:nvPr/>
        </p:nvGrpSpPr>
        <p:grpSpPr>
          <a:xfrm>
            <a:off x="4692422" y="6040339"/>
            <a:ext cx="372662" cy="499258"/>
            <a:chOff x="7362173" y="4890549"/>
            <a:chExt cx="372662" cy="499258"/>
          </a:xfrm>
        </p:grpSpPr>
        <p:sp>
          <p:nvSpPr>
            <p:cNvPr id="14" name="Ovale 13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5" name="Ovale 14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7" name="Immagin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6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793" y="2083017"/>
            <a:ext cx="6124670" cy="456846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9429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Al termine del download avviare l’installazione di </a:t>
            </a:r>
            <a:r>
              <a:rPr lang="it-IT" dirty="0" err="1" smtClean="0"/>
              <a:t>MySQL</a:t>
            </a:r>
            <a:r>
              <a:rPr lang="it-IT" dirty="0" smtClean="0"/>
              <a:t>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Nel </a:t>
            </a:r>
            <a:r>
              <a:rPr lang="it-IT" dirty="0" err="1" smtClean="0"/>
              <a:t>wizard</a:t>
            </a:r>
            <a:r>
              <a:rPr lang="it-IT" dirty="0" smtClean="0"/>
              <a:t> di installazione mettere la spunta a </a:t>
            </a:r>
            <a:r>
              <a:rPr lang="it-IT" b="1" dirty="0" smtClean="0"/>
              <a:t>I </a:t>
            </a:r>
            <a:r>
              <a:rPr lang="it-IT" b="1" dirty="0" err="1" smtClean="0"/>
              <a:t>accept</a:t>
            </a:r>
            <a:r>
              <a:rPr lang="it-IT" b="1" dirty="0" smtClean="0"/>
              <a:t> the </a:t>
            </a:r>
            <a:r>
              <a:rPr lang="it-IT" b="1" dirty="0" err="1" smtClean="0"/>
              <a:t>license</a:t>
            </a:r>
            <a:r>
              <a:rPr lang="it-IT" b="1" dirty="0" smtClean="0"/>
              <a:t> </a:t>
            </a:r>
            <a:r>
              <a:rPr lang="it-IT" b="1" dirty="0" err="1" smtClean="0"/>
              <a:t>terms</a:t>
            </a:r>
            <a:r>
              <a:rPr lang="it-IT" dirty="0" smtClean="0"/>
              <a:t>, quindi cliccare su </a:t>
            </a:r>
            <a:r>
              <a:rPr lang="it-IT" b="1" dirty="0" err="1" smtClean="0"/>
              <a:t>Next</a:t>
            </a:r>
            <a:endParaRPr lang="it-IT" b="1" dirty="0" smtClean="0"/>
          </a:p>
        </p:txBody>
      </p:sp>
      <p:grpSp>
        <p:nvGrpSpPr>
          <p:cNvPr id="12" name="Gruppo 11"/>
          <p:cNvGrpSpPr/>
          <p:nvPr/>
        </p:nvGrpSpPr>
        <p:grpSpPr>
          <a:xfrm>
            <a:off x="7602804" y="6293262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10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38" y="2324868"/>
            <a:ext cx="5773641" cy="432661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8" y="1278717"/>
            <a:ext cx="9484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Al termine del download avviare l’installazione di </a:t>
            </a:r>
            <a:r>
              <a:rPr lang="it-IT" dirty="0" err="1" smtClean="0">
                <a:solidFill>
                  <a:schemeClr val="accent3"/>
                </a:solidFill>
              </a:rPr>
              <a:t>MySQL</a:t>
            </a:r>
            <a:r>
              <a:rPr lang="it-IT" dirty="0" smtClean="0">
                <a:solidFill>
                  <a:schemeClr val="accent3"/>
                </a:solidFill>
              </a:rPr>
              <a:t>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Nel </a:t>
            </a:r>
            <a:r>
              <a:rPr lang="it-IT" dirty="0" err="1" smtClean="0">
                <a:solidFill>
                  <a:schemeClr val="accent3"/>
                </a:solidFill>
              </a:rPr>
              <a:t>wizard</a:t>
            </a:r>
            <a:r>
              <a:rPr lang="it-IT" dirty="0" smtClean="0">
                <a:solidFill>
                  <a:schemeClr val="accent3"/>
                </a:solidFill>
              </a:rPr>
              <a:t> di installazione mettere la spunta a </a:t>
            </a:r>
            <a:r>
              <a:rPr lang="it-IT" b="1" dirty="0" smtClean="0">
                <a:solidFill>
                  <a:schemeClr val="accent3"/>
                </a:solidFill>
              </a:rPr>
              <a:t>I </a:t>
            </a:r>
            <a:r>
              <a:rPr lang="it-IT" b="1" dirty="0" err="1" smtClean="0">
                <a:solidFill>
                  <a:schemeClr val="accent3"/>
                </a:solidFill>
              </a:rPr>
              <a:t>accept</a:t>
            </a:r>
            <a:r>
              <a:rPr lang="it-IT" b="1" dirty="0" smtClean="0">
                <a:solidFill>
                  <a:schemeClr val="accent3"/>
                </a:solidFill>
              </a:rPr>
              <a:t> the </a:t>
            </a:r>
            <a:r>
              <a:rPr lang="it-IT" b="1" dirty="0" err="1" smtClean="0">
                <a:solidFill>
                  <a:schemeClr val="accent3"/>
                </a:solidFill>
              </a:rPr>
              <a:t>license</a:t>
            </a:r>
            <a:r>
              <a:rPr lang="it-IT" b="1" dirty="0" smtClean="0">
                <a:solidFill>
                  <a:schemeClr val="accent3"/>
                </a:solidFill>
              </a:rPr>
              <a:t> </a:t>
            </a:r>
            <a:r>
              <a:rPr lang="it-IT" b="1" dirty="0" err="1" smtClean="0">
                <a:solidFill>
                  <a:schemeClr val="accent3"/>
                </a:solidFill>
              </a:rPr>
              <a:t>terms</a:t>
            </a:r>
            <a:r>
              <a:rPr lang="it-IT" dirty="0" smtClean="0">
                <a:solidFill>
                  <a:schemeClr val="accent3"/>
                </a:solidFill>
              </a:rPr>
              <a:t>, quindi cliccare su </a:t>
            </a:r>
            <a:r>
              <a:rPr lang="it-IT" b="1" dirty="0" err="1" smtClean="0">
                <a:solidFill>
                  <a:schemeClr val="accent3"/>
                </a:solidFill>
              </a:rPr>
              <a:t>Next</a:t>
            </a:r>
            <a:endParaRPr lang="it-IT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Selezionare </a:t>
            </a:r>
            <a:r>
              <a:rPr lang="it-IT" b="1" dirty="0" smtClean="0"/>
              <a:t>Developer Default </a:t>
            </a:r>
            <a:r>
              <a:rPr lang="it-IT" dirty="0" smtClean="0"/>
              <a:t>e cliccare su </a:t>
            </a:r>
            <a:r>
              <a:rPr lang="it-IT" b="1" dirty="0" err="1" smtClean="0"/>
              <a:t>Next</a:t>
            </a:r>
            <a:endParaRPr lang="it-IT" b="1" dirty="0" smtClean="0"/>
          </a:p>
        </p:txBody>
      </p:sp>
      <p:grpSp>
        <p:nvGrpSpPr>
          <p:cNvPr id="12" name="Gruppo 11"/>
          <p:cNvGrpSpPr/>
          <p:nvPr/>
        </p:nvGrpSpPr>
        <p:grpSpPr>
          <a:xfrm>
            <a:off x="7314046" y="6299109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504" y="2322096"/>
            <a:ext cx="5778589" cy="4324856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5839" y="1278717"/>
            <a:ext cx="9909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Nella schermata che si aprirà verranno elencati i componenti esterni da installare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Quelli con la dicitura </a:t>
            </a:r>
            <a:r>
              <a:rPr lang="it-IT" b="1" dirty="0"/>
              <a:t>M</a:t>
            </a:r>
            <a:r>
              <a:rPr lang="it-IT" b="1" dirty="0" smtClean="0"/>
              <a:t>anual</a:t>
            </a:r>
            <a:r>
              <a:rPr lang="it-IT" dirty="0" smtClean="0"/>
              <a:t> in corrispondenza di </a:t>
            </a:r>
            <a:r>
              <a:rPr lang="it-IT" b="1" dirty="0" smtClean="0"/>
              <a:t>Status</a:t>
            </a:r>
            <a:r>
              <a:rPr lang="it-IT" dirty="0" smtClean="0"/>
              <a:t> necessitano di una installazione manuale (cliccare su di essi e seguire il link indicato per il download, quindi installare prima di avanzare)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39" y="2519723"/>
            <a:ext cx="5569104" cy="416195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Nella schermata che si aprirà verranno elencati i componenti necessari da installare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accent3"/>
                </a:solidFill>
              </a:rPr>
              <a:t>Quelli con la dicitura </a:t>
            </a:r>
            <a:r>
              <a:rPr lang="it-IT" b="1" dirty="0">
                <a:solidFill>
                  <a:schemeClr val="accent3"/>
                </a:solidFill>
              </a:rPr>
              <a:t>M</a:t>
            </a:r>
            <a:r>
              <a:rPr lang="it-IT" b="1" dirty="0" smtClean="0">
                <a:solidFill>
                  <a:schemeClr val="accent3"/>
                </a:solidFill>
              </a:rPr>
              <a:t>anual</a:t>
            </a:r>
            <a:r>
              <a:rPr lang="it-IT" dirty="0" smtClean="0">
                <a:solidFill>
                  <a:schemeClr val="accent3"/>
                </a:solidFill>
              </a:rPr>
              <a:t> in corrispondenza di </a:t>
            </a:r>
            <a:r>
              <a:rPr lang="it-IT" b="1" dirty="0" smtClean="0">
                <a:solidFill>
                  <a:schemeClr val="accent3"/>
                </a:solidFill>
              </a:rPr>
              <a:t>Status</a:t>
            </a:r>
            <a:r>
              <a:rPr lang="it-IT" dirty="0" smtClean="0">
                <a:solidFill>
                  <a:schemeClr val="accent3"/>
                </a:solidFill>
              </a:rPr>
              <a:t> necessitano di una installazione manuale (cliccare su di essi e seguire il link indicato per il download, quindi installare prima di avanzare)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 termine </a:t>
            </a:r>
            <a:r>
              <a:rPr lang="it-IT" dirty="0" smtClean="0"/>
              <a:t>dell’installazione </a:t>
            </a:r>
            <a:r>
              <a:rPr lang="it-IT" dirty="0"/>
              <a:t>dei singoli componenti (quelli con dicitura </a:t>
            </a:r>
            <a:r>
              <a:rPr lang="it-IT" b="1" dirty="0"/>
              <a:t>Manual</a:t>
            </a:r>
            <a:r>
              <a:rPr lang="it-IT" dirty="0"/>
              <a:t>) cliccare su </a:t>
            </a:r>
            <a:r>
              <a:rPr lang="it-IT" b="1" dirty="0" err="1" smtClean="0"/>
              <a:t>Execute</a:t>
            </a:r>
            <a:endParaRPr lang="it-IT" b="1" dirty="0"/>
          </a:p>
        </p:txBody>
      </p:sp>
      <p:grpSp>
        <p:nvGrpSpPr>
          <p:cNvPr id="12" name="Gruppo 11"/>
          <p:cNvGrpSpPr/>
          <p:nvPr/>
        </p:nvGrpSpPr>
        <p:grpSpPr>
          <a:xfrm>
            <a:off x="6507928" y="6335204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7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r="-3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4920" y="243212"/>
            <a:ext cx="313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>
                <a:solidFill>
                  <a:srgbClr val="E06F14"/>
                </a:solidFill>
                <a:cs typeface="Arial" panose="020B0604020202020204" pitchFamily="34" charset="0"/>
              </a:rPr>
              <a:t>Installazione</a:t>
            </a:r>
            <a:endParaRPr lang="it-IT" sz="5000" b="1" dirty="0">
              <a:solidFill>
                <a:srgbClr val="E06F14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340" y="2019594"/>
            <a:ext cx="6235565" cy="465515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5839" y="1278717"/>
            <a:ext cx="9909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Seguire i </a:t>
            </a:r>
            <a:r>
              <a:rPr lang="it-IT" dirty="0" err="1" smtClean="0"/>
              <a:t>wizard</a:t>
            </a:r>
            <a:r>
              <a:rPr lang="it-IT" dirty="0" smtClean="0"/>
              <a:t> di installazione dei rimanenti componenti (Cliccare su </a:t>
            </a:r>
            <a:r>
              <a:rPr lang="it-IT" b="1" dirty="0" err="1" smtClean="0"/>
              <a:t>Next</a:t>
            </a:r>
            <a:r>
              <a:rPr lang="it-IT" dirty="0" smtClean="0"/>
              <a:t> ad ogni schermata)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Al termine cliccare su </a:t>
            </a:r>
            <a:r>
              <a:rPr lang="it-IT" b="1" dirty="0" err="1" smtClean="0"/>
              <a:t>Next</a:t>
            </a:r>
            <a:r>
              <a:rPr lang="it-IT" b="1" dirty="0" smtClean="0"/>
              <a:t> </a:t>
            </a:r>
            <a:r>
              <a:rPr lang="it-IT" dirty="0" smtClean="0"/>
              <a:t>nel </a:t>
            </a:r>
            <a:r>
              <a:rPr lang="it-IT" dirty="0" err="1" smtClean="0"/>
              <a:t>wizard</a:t>
            </a:r>
            <a:r>
              <a:rPr lang="it-IT" dirty="0" smtClean="0"/>
              <a:t> di installazione di </a:t>
            </a:r>
            <a:r>
              <a:rPr lang="it-IT" dirty="0" err="1" smtClean="0"/>
              <a:t>MySQL</a:t>
            </a:r>
            <a:endParaRPr lang="it-IT" dirty="0"/>
          </a:p>
        </p:txBody>
      </p:sp>
      <p:grpSp>
        <p:nvGrpSpPr>
          <p:cNvPr id="12" name="Gruppo 11"/>
          <p:cNvGrpSpPr/>
          <p:nvPr/>
        </p:nvGrpSpPr>
        <p:grpSpPr>
          <a:xfrm>
            <a:off x="6616211" y="5757688"/>
            <a:ext cx="372662" cy="499258"/>
            <a:chOff x="7362173" y="4890549"/>
            <a:chExt cx="372662" cy="499258"/>
          </a:xfrm>
        </p:grpSpPr>
        <p:sp>
          <p:nvSpPr>
            <p:cNvPr id="11" name="Ovale 10"/>
            <p:cNvSpPr/>
            <p:nvPr/>
          </p:nvSpPr>
          <p:spPr>
            <a:xfrm>
              <a:off x="7480581" y="4995861"/>
              <a:ext cx="110846" cy="112320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7362173" y="4890549"/>
              <a:ext cx="347662" cy="328613"/>
            </a:xfrm>
            <a:prstGeom prst="ellipse">
              <a:avLst/>
            </a:prstGeom>
            <a:noFill/>
            <a:ln w="19050">
              <a:solidFill>
                <a:srgbClr val="FC0C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546" y="5048518"/>
              <a:ext cx="341289" cy="341289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155" y="13241"/>
            <a:ext cx="2179786" cy="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980</Words>
  <Application>Microsoft Macintosh PowerPoint</Application>
  <PresentationFormat>Widescreen</PresentationFormat>
  <Paragraphs>140</Paragraphs>
  <Slides>39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Consolas</vt:lpstr>
      <vt:lpstr>Times New Roman</vt:lpstr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Briganti</dc:creator>
  <cp:lastModifiedBy>PAOLO LO GIUDICE</cp:lastModifiedBy>
  <cp:revision>69</cp:revision>
  <dcterms:created xsi:type="dcterms:W3CDTF">2014-09-30T17:04:35Z</dcterms:created>
  <dcterms:modified xsi:type="dcterms:W3CDTF">2017-11-03T07:09:18Z</dcterms:modified>
</cp:coreProperties>
</file>