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54" r:id="rId2"/>
    <p:sldMasterId id="2147483650" r:id="rId3"/>
    <p:sldMasterId id="2147483649"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5" r:id="rId53"/>
    <p:sldId id="304"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D1D1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4181" autoAdjust="0"/>
    <p:restoredTop sz="94660"/>
  </p:normalViewPr>
  <p:slideViewPr>
    <p:cSldViewPr>
      <p:cViewPr>
        <p:scale>
          <a:sx n="75" d="100"/>
          <a:sy n="75" d="100"/>
        </p:scale>
        <p:origin x="-1435" y="-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49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blipFill dpi="0" rotWithShape="0">
          <a:blip r:embed="rId2" cstate="print">
            <a:lum/>
          </a:blip>
          <a:srcRect/>
          <a:stretch>
            <a:fillRect l="-41000" r="-41000"/>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r>
              <a:rPr lang="it-IT" smtClean="0"/>
              <a:t>Fare clic per modificare lo stile del titolo</a:t>
            </a:r>
            <a:endParaRPr lang="it-IT" dirty="0"/>
          </a:p>
        </p:txBody>
      </p:sp>
      <p:sp>
        <p:nvSpPr>
          <p:cNvPr id="13315" name="Rectangle 3"/>
          <p:cNvSpPr>
            <a:spLocks noGrp="1" noChangeArrowheads="1"/>
          </p:cNvSpPr>
          <p:nvPr>
            <p:ph type="subTitle" idx="1"/>
          </p:nvPr>
        </p:nvSpPr>
        <p:spPr>
          <a:xfrm>
            <a:off x="1331640" y="4653136"/>
            <a:ext cx="6400800" cy="1752600"/>
          </a:xfrm>
          <a:noFill/>
        </p:spPr>
        <p:txBody>
          <a:bodyPr/>
          <a:lstStyle>
            <a:lvl1pPr marL="0" indent="0" algn="ctr">
              <a:buFontTx/>
              <a:buNone/>
              <a:defRPr sz="2000" baseline="0">
                <a:solidFill>
                  <a:schemeClr val="bg1"/>
                </a:solidFill>
              </a:defRPr>
            </a:lvl1pPr>
          </a:lstStyle>
          <a:p>
            <a:r>
              <a:rPr lang="it-IT" dirty="0" smtClean="0"/>
              <a:t>Fare clic per modificare lo stile del sottotitolo dello schema</a:t>
            </a:r>
            <a:endParaRPr lang="it-IT" dirty="0"/>
          </a:p>
        </p:txBody>
      </p:sp>
      <p:sp>
        <p:nvSpPr>
          <p:cNvPr id="4" name="Rectangle 4"/>
          <p:cNvSpPr>
            <a:spLocks noGrp="1" noChangeArrowheads="1"/>
          </p:cNvSpPr>
          <p:nvPr>
            <p:ph type="dt" sz="half" idx="10"/>
          </p:nvPr>
        </p:nvSpPr>
        <p:spPr/>
        <p:txBody>
          <a:bodyPr/>
          <a:lstStyle>
            <a:lvl1pPr algn="l">
              <a:defRPr>
                <a:solidFill>
                  <a:schemeClr val="tx1"/>
                </a:solidFill>
                <a:latin typeface="+mn-lt"/>
              </a:defRPr>
            </a:lvl1pPr>
          </a:lstStyle>
          <a:p>
            <a:pPr>
              <a:defRPr/>
            </a:pPr>
            <a:endParaRPr lang="it-IT"/>
          </a:p>
        </p:txBody>
      </p:sp>
      <p:sp>
        <p:nvSpPr>
          <p:cNvPr id="5" name="Rectangle 5"/>
          <p:cNvSpPr>
            <a:spLocks noGrp="1" noChangeArrowheads="1"/>
          </p:cNvSpPr>
          <p:nvPr>
            <p:ph type="ftr" sz="quarter" idx="11"/>
          </p:nvPr>
        </p:nvSpPr>
        <p:spPr/>
        <p:txBody>
          <a:bodyPr/>
          <a:lstStyle>
            <a:lvl1pPr>
              <a:defRPr>
                <a:solidFill>
                  <a:schemeClr val="tx1"/>
                </a:solidFill>
                <a:latin typeface="+mn-lt"/>
              </a:defRPr>
            </a:lvl1pPr>
          </a:lstStyle>
          <a:p>
            <a:pPr>
              <a:defRPr/>
            </a:pPr>
            <a:r>
              <a:rPr lang="it-IT" dirty="0" smtClean="0"/>
              <a:t>SOAP</a:t>
            </a:r>
            <a:endParaRPr lang="it-IT" dirty="0"/>
          </a:p>
        </p:txBody>
      </p:sp>
      <p:sp>
        <p:nvSpPr>
          <p:cNvPr id="6" name="Rectangle 6"/>
          <p:cNvSpPr>
            <a:spLocks noGrp="1" noChangeArrowheads="1"/>
          </p:cNvSpPr>
          <p:nvPr>
            <p:ph type="sldNum" sz="quarter" idx="12"/>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DDCDBAA1-CEB1-4FEE-812A-202BEEC0E103}"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94500" y="274638"/>
            <a:ext cx="18923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116013" y="274638"/>
            <a:ext cx="5526087"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16013" y="274638"/>
            <a:ext cx="7570787" cy="114300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6013" y="1600200"/>
            <a:ext cx="37084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76813" y="1600200"/>
            <a:ext cx="3709987"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FBDBA993-70F2-493C-9F15-4D8FFAE0E96E}"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004E33A6-4112-4BD2-A666-0AFA4921EAD2}" type="slidenum">
              <a:rPr lang="it-IT"/>
              <a:pPr>
                <a:defRPr/>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966CEA55-04B4-4B84-A093-B0F603F55888}" type="slidenum">
              <a:rPr lang="it-IT"/>
              <a:pPr>
                <a:defRPr/>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4FCEF781-ECA3-4DA8-AB4D-7307637B0A8C}" type="slidenum">
              <a:rPr lang="it-IT"/>
              <a:pPr>
                <a:defRPr/>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8"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9" name="Rectangle 6"/>
          <p:cNvSpPr>
            <a:spLocks noGrp="1" noChangeArrowheads="1"/>
          </p:cNvSpPr>
          <p:nvPr>
            <p:ph type="sldNum" sz="quarter" idx="12"/>
          </p:nvPr>
        </p:nvSpPr>
        <p:spPr>
          <a:ln/>
        </p:spPr>
        <p:txBody>
          <a:bodyPr/>
          <a:lstStyle>
            <a:lvl1pPr>
              <a:defRPr/>
            </a:lvl1pPr>
          </a:lstStyle>
          <a:p>
            <a:pPr>
              <a:defRPr/>
            </a:pPr>
            <a:fld id="{93E4483C-D300-4346-B89C-7BB853271FC0}" type="slidenum">
              <a:rPr lang="it-IT"/>
              <a:pPr>
                <a:defRPr/>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4"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5" name="Rectangle 6"/>
          <p:cNvSpPr>
            <a:spLocks noGrp="1" noChangeArrowheads="1"/>
          </p:cNvSpPr>
          <p:nvPr>
            <p:ph type="sldNum" sz="quarter" idx="12"/>
          </p:nvPr>
        </p:nvSpPr>
        <p:spPr>
          <a:ln/>
        </p:spPr>
        <p:txBody>
          <a:bodyPr/>
          <a:lstStyle>
            <a:lvl1pPr>
              <a:defRPr/>
            </a:lvl1pPr>
          </a:lstStyle>
          <a:p>
            <a:pPr>
              <a:defRPr/>
            </a:pPr>
            <a:fld id="{E34E81CD-DF69-4840-9ACE-3E85E9E2A02C}" type="slidenum">
              <a:rPr lang="it-IT"/>
              <a:pPr>
                <a:defRPr/>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3"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4" name="Rectangle 6"/>
          <p:cNvSpPr>
            <a:spLocks noGrp="1" noChangeArrowheads="1"/>
          </p:cNvSpPr>
          <p:nvPr>
            <p:ph type="sldNum" sz="quarter" idx="12"/>
          </p:nvPr>
        </p:nvSpPr>
        <p:spPr>
          <a:ln/>
        </p:spPr>
        <p:txBody>
          <a:bodyPr/>
          <a:lstStyle>
            <a:lvl1pPr>
              <a:defRPr/>
            </a:lvl1pPr>
          </a:lstStyle>
          <a:p>
            <a:pPr>
              <a:defRPr/>
            </a:pPr>
            <a:fld id="{7DEC5E7C-7717-4AF7-BFDB-3D36ADF4EBF9}"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lvl1pPr>
              <a:defRPr/>
            </a:lvl1pPr>
          </a:lstStyle>
          <a:p>
            <a:pPr>
              <a:defRPr/>
            </a:pPr>
            <a:r>
              <a:rPr lang="it-IT"/>
              <a:t>D. Rosaci</a:t>
            </a:r>
          </a:p>
        </p:txBody>
      </p:sp>
      <p:sp>
        <p:nvSpPr>
          <p:cNvPr id="5" name="Segnaposto piè di pagina 4"/>
          <p:cNvSpPr>
            <a:spLocks noGrp="1"/>
          </p:cNvSpPr>
          <p:nvPr>
            <p:ph type="ftr" sz="quarter" idx="11"/>
          </p:nvPr>
        </p:nvSpPr>
        <p:spPr/>
        <p:txBody>
          <a:bodyPr/>
          <a:lstStyle>
            <a:lvl1pPr>
              <a:defRPr/>
            </a:lvl1pPr>
          </a:lstStyle>
          <a:p>
            <a:pPr>
              <a:defRPr/>
            </a:pPr>
            <a:r>
              <a:rPr lang="it-IT" dirty="0" smtClean="0"/>
              <a:t>SOAP</a:t>
            </a:r>
          </a:p>
          <a:p>
            <a:pPr>
              <a:defRPr/>
            </a:pPr>
            <a:endParaRPr lang="it-I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81AD93FF-85F1-47DA-A9AD-1E2E0E18A99B}" type="slidenum">
              <a:rPr lang="it-IT"/>
              <a:pPr>
                <a:defRPr/>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3AA7486C-7F90-4AA6-B701-823645D0913C}" type="slidenum">
              <a:rPr lang="it-IT"/>
              <a:pPr>
                <a:defRPr/>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B3DA0C99-430C-42A5-A463-3FB7EA9F3824}" type="slidenum">
              <a:rPr lang="it-IT"/>
              <a:pPr>
                <a:defRPr/>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30418FE7-C1C0-4784-A895-0E5A33A2E912}" type="slidenum">
              <a:rPr lang="it-IT"/>
              <a:pPr>
                <a:defRPr/>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6E48FFD-9A0F-4E3F-94A7-6E51F79CDEC3}" type="slidenum">
              <a:rPr lang="it-IT"/>
              <a:pPr>
                <a:defRPr/>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C327D84-6F43-42FB-96BE-1DAC564F7513}" type="slidenum">
              <a:rPr lang="it-IT"/>
              <a:pPr>
                <a:defRPr/>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C42B63E4-2A17-4662-94DD-EA59D45BFF17}" type="slidenum">
              <a:rPr lang="it-IT"/>
              <a:pPr>
                <a:defRPr/>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F392DB03-CADD-4A81-9113-20A84F48BB63}" type="slidenum">
              <a:rPr lang="it-IT"/>
              <a:pPr>
                <a:defRPr/>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E88AEF66-1F77-496C-A9D4-0B4279E4F77B}" type="slidenum">
              <a:rPr lang="it-IT"/>
              <a:pPr>
                <a:defRPr/>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DDC2D8E2-E80F-49FF-B201-5E4012F93EB9}"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dirty="0" smtClean="0"/>
              <a:t>SOAP</a:t>
            </a:r>
            <a:endParaRPr lang="it-IT"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130A7BA7-6D79-44D0-8706-B99DA58C1241}" type="slidenum">
              <a:rPr lang="it-IT"/>
              <a:pPr>
                <a:defRPr/>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3E06A7CE-3588-4BD5-8FA2-3A52BE15014C}" type="slidenum">
              <a:rPr lang="it-IT"/>
              <a:pPr>
                <a:defRPr/>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0B5ECAB-2050-415B-BE16-1AEA38B4AE1B}" type="slidenum">
              <a:rPr lang="it-IT"/>
              <a:pPr>
                <a:defRPr/>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825C8DA-5F61-499F-903F-86C01B367C89}" type="slidenum">
              <a:rPr lang="it-IT"/>
              <a:pPr>
                <a:defRPr/>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8B63337-57B9-4AE0-8FFC-CB4FAB81B3DD}" type="slidenum">
              <a:rPr lang="it-IT"/>
              <a:pPr>
                <a:defRPr/>
              </a:pPr>
              <a:t>‹N›</a:t>
            </a:fld>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FAFD8508-4479-442B-BD6D-F1CC415DB08A}" type="slidenum">
              <a:rPr lang="it-IT"/>
              <a:pPr>
                <a:defRPr/>
              </a:pPr>
              <a:t>‹N›</a:t>
            </a:fld>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AA6A8B9-65CE-45FE-8342-F780EF179AC7}" type="slidenum">
              <a:rPr lang="it-IT"/>
              <a:pPr>
                <a:defRPr/>
              </a:pPr>
              <a:t>‹N›</a:t>
            </a:fld>
            <a:endParaRPr lang="it-IT"/>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21F6EA1-9594-4E72-A6AE-0C421835F770}" type="slidenum">
              <a:rPr lang="it-IT"/>
              <a:pPr>
                <a:defRPr/>
              </a:pPr>
              <a:t>‹N›</a:t>
            </a:fld>
            <a:endParaRPr lang="it-IT"/>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979013D9-A441-48CF-8019-CF3EB1B2E66A}" type="slidenum">
              <a:rPr lang="it-IT"/>
              <a:pPr>
                <a:defRPr/>
              </a:pPr>
              <a:t>‹N›</a:t>
            </a:fld>
            <a:endParaRPr lang="it-IT"/>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D7D832A6-D356-4DC8-B40F-94C1CCC3ADE4}"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116013" y="1600200"/>
            <a:ext cx="3708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76813" y="1600200"/>
            <a:ext cx="37099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E295ACD1-C0FC-4A02-8249-2917EEE1C1F9}" type="slidenum">
              <a:rPr lang="it-IT"/>
              <a:pPr>
                <a:defRPr/>
              </a:pPr>
              <a:t>‹N›</a:t>
            </a:fld>
            <a:endParaRPr lang="it-IT"/>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9E305C30-3BEB-4F6F-96AA-032558743AB4}" type="slidenum">
              <a:rPr lang="it-IT"/>
              <a:pPr>
                <a:defRPr/>
              </a:pPr>
              <a:t>‹N›</a:t>
            </a:fld>
            <a:endParaRPr lang="it-IT"/>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14E618DC-D193-4BDF-B8D4-4853083FA81B}" type="slidenum">
              <a:rPr lang="it-IT"/>
              <a:pPr>
                <a:defRPr/>
              </a:pPr>
              <a:t>‹N›</a:t>
            </a:fld>
            <a:endParaRPr lang="it-IT"/>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1D2E48EA-2D20-4FF5-B682-49896596A381}" type="slidenum">
              <a:rPr lang="it-IT"/>
              <a:pPr>
                <a:defRPr/>
              </a:pPr>
              <a:t>‹N›</a:t>
            </a:fld>
            <a:endParaRPr lang="it-IT"/>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A267C13F-B15D-477D-A8F5-008F8FB337C0}" type="slidenum">
              <a:rPr lang="it-IT"/>
              <a:pPr>
                <a:defRPr/>
              </a:pPr>
              <a:t>‹N›</a:t>
            </a:fld>
            <a:endParaRPr lang="it-IT"/>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07206BC-D21A-456F-88AE-53B147324F0B}"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8"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4"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3"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116013" y="1600200"/>
            <a:ext cx="7570787" cy="452596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7" name="Rectangle 2"/>
          <p:cNvSpPr>
            <a:spLocks noGrp="1" noChangeArrowheads="1"/>
          </p:cNvSpPr>
          <p:nvPr>
            <p:ph type="title"/>
          </p:nvPr>
        </p:nvSpPr>
        <p:spPr bwMode="auto">
          <a:xfrm>
            <a:off x="1116013" y="274638"/>
            <a:ext cx="75707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ahoma" pitchFamily="34" charset="0"/>
              </a:defRPr>
            </a:lvl1pPr>
          </a:lstStyle>
          <a:p>
            <a:pPr>
              <a:defRPr/>
            </a:pPr>
            <a:r>
              <a:rPr lang="it-IT"/>
              <a:t>D. Rosaci</a:t>
            </a:r>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ahoma" pitchFamily="34" charset="0"/>
              </a:defRPr>
            </a:lvl1pPr>
          </a:lstStyle>
          <a:p>
            <a:pPr>
              <a:defRPr/>
            </a:pPr>
            <a:r>
              <a:rPr lang="it-IT"/>
              <a:t>Sistemi Distribuiti - Introduzione</a:t>
            </a:r>
          </a:p>
        </p:txBody>
      </p:sp>
      <p:sp>
        <p:nvSpPr>
          <p:cNvPr id="11272" name="Rectangle 8"/>
          <p:cNvSpPr>
            <a:spLocks noChangeArrowheads="1"/>
          </p:cNvSpPr>
          <p:nvPr/>
        </p:nvSpPr>
        <p:spPr bwMode="auto">
          <a:xfrm>
            <a:off x="8101013" y="6237288"/>
            <a:ext cx="949325" cy="476250"/>
          </a:xfrm>
          <a:prstGeom prst="rect">
            <a:avLst/>
          </a:prstGeom>
          <a:noFill/>
          <a:ln w="9525">
            <a:noFill/>
            <a:miter lim="800000"/>
            <a:headEnd/>
            <a:tailEnd/>
          </a:ln>
          <a:effectLst/>
        </p:spPr>
        <p:txBody>
          <a:bodyPr/>
          <a:lstStyle/>
          <a:p>
            <a:pPr algn="ctr">
              <a:defRPr/>
            </a:pPr>
            <a:fld id="{1D74112B-CB5C-428A-B368-5C52692BEB20}" type="slidenum">
              <a:rPr lang="it-IT" sz="1400">
                <a:solidFill>
                  <a:schemeClr val="bg1"/>
                </a:solidFill>
                <a:latin typeface="Tahoma" pitchFamily="34" charset="0"/>
              </a:rPr>
              <a:pPr algn="ctr">
                <a:defRPr/>
              </a:pPr>
              <a:t>‹N›</a:t>
            </a:fld>
            <a:endParaRPr lang="it-IT" sz="1400">
              <a:solidFill>
                <a:schemeClr val="bg1"/>
              </a:solidFill>
              <a:latin typeface="Tahoma" pitchFamily="34" charset="0"/>
            </a:endParaRPr>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 id="2147483992" r:id="rId12"/>
  </p:sldLayoutIdLst>
  <p:hf sldNum="0" hdr="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21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it-IT"/>
              <a:t>D. Rosaci</a:t>
            </a:r>
          </a:p>
        </p:txBody>
      </p:sp>
      <p:sp>
        <p:nvSpPr>
          <p:cNvPr id="21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it-IT"/>
              <a:t>Sistemi Distribuiti - Introduzione</a:t>
            </a:r>
          </a:p>
        </p:txBody>
      </p:sp>
      <p:sp>
        <p:nvSpPr>
          <p:cNvPr id="21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4C28556-F784-42E1-B5DA-658790A48EC4}"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0" r:id="rId8"/>
    <p:sldLayoutId id="2147484001" r:id="rId9"/>
    <p:sldLayoutId id="2147484002" r:id="rId10"/>
    <p:sldLayoutId id="2147484003" r:id="rId11"/>
  </p:sldLayoutIdLst>
  <p:hf sldNum="0"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E997F34-D884-407C-892D-D0B0DF48BDBC}"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482FBE5-C26A-4B9B-8EB1-7DDA65B65D7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w3.org/2001/06/soap-envelope"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764704" y="1196752"/>
            <a:ext cx="7772401" cy="1470025"/>
          </a:xfrm>
        </p:spPr>
        <p:txBody>
          <a:bodyPr/>
          <a:lstStyle/>
          <a:p>
            <a:pPr eaLnBrk="1" hangingPunct="1"/>
            <a:r>
              <a:rPr lang="it-IT" sz="3600" b="1" dirty="0" smtClean="0">
                <a:latin typeface="Tahoma" pitchFamily="34" charset="0"/>
              </a:rPr>
              <a:t/>
            </a:r>
            <a:br>
              <a:rPr lang="it-IT" sz="3600" b="1" dirty="0" smtClean="0">
                <a:latin typeface="Tahoma" pitchFamily="34" charset="0"/>
              </a:rPr>
            </a:br>
            <a:r>
              <a:rPr lang="it-IT" sz="3600" b="1" dirty="0" smtClean="0">
                <a:latin typeface="Tahoma" pitchFamily="34" charset="0"/>
              </a:rPr>
              <a:t> </a:t>
            </a:r>
            <a:r>
              <a:rPr lang="it-IT" sz="2400" b="1" dirty="0" smtClean="0">
                <a:latin typeface="Tahoma" pitchFamily="34" charset="0"/>
              </a:rPr>
              <a:t>Corso di</a:t>
            </a:r>
            <a:br>
              <a:rPr lang="it-IT" sz="2400" b="1" dirty="0" smtClean="0">
                <a:latin typeface="Tahoma" pitchFamily="34" charset="0"/>
              </a:rPr>
            </a:br>
            <a:r>
              <a:rPr lang="it-IT" sz="2400" b="1" dirty="0" smtClean="0">
                <a:latin typeface="Tahoma" pitchFamily="34" charset="0"/>
              </a:rPr>
              <a:t>Web </a:t>
            </a:r>
            <a:r>
              <a:rPr lang="it-IT" sz="2400" b="1" dirty="0" err="1" smtClean="0">
                <a:latin typeface="Tahoma" pitchFamily="34" charset="0"/>
              </a:rPr>
              <a:t>Services</a:t>
            </a:r>
            <a:r>
              <a:rPr lang="it-IT" sz="2400" b="1" dirty="0" smtClean="0">
                <a:latin typeface="Tahoma" pitchFamily="34" charset="0"/>
              </a:rPr>
              <a:t/>
            </a:r>
            <a:br>
              <a:rPr lang="it-IT" sz="2400" b="1" dirty="0" smtClean="0">
                <a:latin typeface="Tahoma" pitchFamily="34" charset="0"/>
              </a:rPr>
            </a:br>
            <a:r>
              <a:rPr lang="it-IT" sz="2400" b="1" dirty="0" smtClean="0">
                <a:latin typeface="Tahoma" pitchFamily="34" charset="0"/>
              </a:rPr>
              <a:t>A A. </a:t>
            </a:r>
            <a:r>
              <a:rPr lang="it-IT" sz="2400" b="1" smtClean="0">
                <a:latin typeface="Tahoma" pitchFamily="34" charset="0"/>
              </a:rPr>
              <a:t>2013 2014</a:t>
            </a:r>
            <a:r>
              <a:rPr lang="it-IT" sz="2400" b="1" dirty="0" smtClean="0">
                <a:latin typeface="Tahoma" pitchFamily="34" charset="0"/>
              </a:rPr>
              <a:t/>
            </a:r>
            <a:br>
              <a:rPr lang="it-IT" sz="2400" b="1" dirty="0" smtClean="0">
                <a:latin typeface="Tahoma" pitchFamily="34" charset="0"/>
              </a:rPr>
            </a:br>
            <a:r>
              <a:rPr lang="it-IT" sz="2400" b="1" dirty="0" smtClean="0">
                <a:latin typeface="Tahoma" pitchFamily="34" charset="0"/>
              </a:rPr>
              <a:t/>
            </a:r>
            <a:br>
              <a:rPr lang="it-IT" sz="2400" b="1" dirty="0" smtClean="0">
                <a:latin typeface="Tahoma" pitchFamily="34" charset="0"/>
              </a:rPr>
            </a:br>
            <a:r>
              <a:rPr lang="it-IT" sz="2400" b="1" dirty="0" smtClean="0">
                <a:latin typeface="Tahoma" pitchFamily="34" charset="0"/>
              </a:rPr>
              <a:t>Domenico Rosaci</a:t>
            </a:r>
            <a:br>
              <a:rPr lang="it-IT" sz="2400" b="1" dirty="0" smtClean="0">
                <a:latin typeface="Tahoma" pitchFamily="34" charset="0"/>
              </a:rPr>
            </a:br>
            <a:r>
              <a:rPr lang="it-IT" sz="2400" b="1" dirty="0" smtClean="0">
                <a:latin typeface="Tahoma" pitchFamily="34" charset="0"/>
              </a:rPr>
              <a:t/>
            </a:r>
            <a:br>
              <a:rPr lang="it-IT" sz="2400" b="1" dirty="0" smtClean="0">
                <a:latin typeface="Tahoma" pitchFamily="34" charset="0"/>
              </a:rPr>
            </a:br>
            <a:r>
              <a:rPr lang="it-IT" sz="4800" b="1" dirty="0" smtClean="0">
                <a:latin typeface="Tahoma" pitchFamily="34" charset="0"/>
              </a:rPr>
              <a:t>SOAP</a:t>
            </a:r>
            <a:endParaRPr lang="it-IT" sz="1200" b="1" dirty="0" smtClean="0">
              <a:latin typeface="Tahoma" pitchFamily="34" charset="0"/>
            </a:endParaRPr>
          </a:p>
        </p:txBody>
      </p:sp>
      <p:sp>
        <p:nvSpPr>
          <p:cNvPr id="7172" name="Rectangle 5"/>
          <p:cNvSpPr>
            <a:spLocks noChangeArrowheads="1"/>
          </p:cNvSpPr>
          <p:nvPr/>
        </p:nvSpPr>
        <p:spPr bwMode="auto">
          <a:xfrm>
            <a:off x="7812088" y="1412875"/>
            <a:ext cx="1331912" cy="503238"/>
          </a:xfrm>
          <a:prstGeom prst="rect">
            <a:avLst/>
          </a:prstGeom>
          <a:solidFill>
            <a:schemeClr val="tx1"/>
          </a:solidFill>
          <a:ln w="9525">
            <a:solidFill>
              <a:schemeClr val="tx1"/>
            </a:solidFill>
            <a:miter lim="800000"/>
            <a:headEnd/>
            <a:tailEnd/>
          </a:ln>
        </p:spPr>
        <p:txBody>
          <a:bodyPr wrap="none" anchor="ctr"/>
          <a:lstStyle/>
          <a:p>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Aspetto dei WS</a:t>
            </a:r>
            <a:endParaRPr lang="it-IT" dirty="0"/>
          </a:p>
        </p:txBody>
      </p:sp>
      <p:sp>
        <p:nvSpPr>
          <p:cNvPr id="3" name="Segnaposto contenuto 2"/>
          <p:cNvSpPr>
            <a:spLocks noGrp="1"/>
          </p:cNvSpPr>
          <p:nvPr>
            <p:ph idx="1"/>
          </p:nvPr>
        </p:nvSpPr>
        <p:spPr/>
        <p:txBody>
          <a:bodyPr/>
          <a:lstStyle/>
          <a:p>
            <a:r>
              <a:rPr lang="it-IT" sz="2000" dirty="0" smtClean="0"/>
              <a:t>I WS sono un </a:t>
            </a:r>
            <a:r>
              <a:rPr lang="it-IT" sz="2000" dirty="0" err="1" smtClean="0"/>
              <a:t>framework</a:t>
            </a:r>
            <a:r>
              <a:rPr lang="it-IT" sz="2000" dirty="0" smtClean="0"/>
              <a:t> per il supporto dei messaggi</a:t>
            </a:r>
          </a:p>
          <a:p>
            <a:r>
              <a:rPr lang="it-IT" sz="2000" dirty="0" smtClean="0"/>
              <a:t>La forma più comune di WS è quella di chiamare procedure in esecuzione su un server, tramite messaggi del tipo “chiama questa procedura con questi argomenti” oppure “questo è il risultato della chiamata della procedura”</a:t>
            </a:r>
          </a:p>
          <a:p>
            <a:r>
              <a:rPr lang="it-IT" sz="2000" dirty="0" smtClean="0"/>
              <a:t>Il codice dell’applicazione contiene tutta la logica di business e codifica i task (aggiungere un libro a un catalogo, cercare un libro, ecc.).</a:t>
            </a:r>
          </a:p>
          <a:p>
            <a:r>
              <a:rPr lang="it-IT" sz="2000" dirty="0" smtClean="0"/>
              <a:t>Il Service </a:t>
            </a:r>
            <a:r>
              <a:rPr lang="it-IT" sz="2000" dirty="0" err="1" smtClean="0"/>
              <a:t>Listener</a:t>
            </a:r>
            <a:r>
              <a:rPr lang="it-IT" sz="2000" dirty="0" smtClean="0"/>
              <a:t> è in grado di comprendere i protocolli (HTTP, SOAP, </a:t>
            </a:r>
            <a:r>
              <a:rPr lang="it-IT" sz="2000" dirty="0" err="1" smtClean="0"/>
              <a:t>Jabber</a:t>
            </a:r>
            <a:r>
              <a:rPr lang="it-IT" sz="2000" dirty="0" smtClean="0"/>
              <a:t>, etc.) e sta in ascolto dei messaggi di richiesta</a:t>
            </a:r>
          </a:p>
          <a:p>
            <a:r>
              <a:rPr lang="it-IT" sz="2000" dirty="0" smtClean="0"/>
              <a:t>Il Service Proxy può elaborare una risposta per il Service </a:t>
            </a:r>
            <a:r>
              <a:rPr lang="it-IT" sz="2000" dirty="0" err="1" smtClean="0"/>
              <a:t>Listener</a:t>
            </a:r>
            <a:r>
              <a:rPr lang="it-IT" sz="2000" dirty="0" smtClean="0"/>
              <a:t> (ma può anche non esserci)</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Aspetto dei WS</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3074" name="Picture 2"/>
          <p:cNvPicPr>
            <a:picLocks noChangeAspect="1" noChangeArrowheads="1"/>
          </p:cNvPicPr>
          <p:nvPr/>
        </p:nvPicPr>
        <p:blipFill>
          <a:blip r:embed="rId2" cstate="print"/>
          <a:srcRect/>
          <a:stretch>
            <a:fillRect/>
          </a:stretch>
        </p:blipFill>
        <p:spPr bwMode="auto">
          <a:xfrm>
            <a:off x="1459269" y="2276872"/>
            <a:ext cx="6943793" cy="208823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Aspetto dei WS</a:t>
            </a:r>
            <a:endParaRPr lang="it-IT" dirty="0"/>
          </a:p>
        </p:txBody>
      </p:sp>
      <p:sp>
        <p:nvSpPr>
          <p:cNvPr id="3" name="Segnaposto contenuto 2"/>
          <p:cNvSpPr>
            <a:spLocks noGrp="1"/>
          </p:cNvSpPr>
          <p:nvPr>
            <p:ph idx="1"/>
          </p:nvPr>
        </p:nvSpPr>
        <p:spPr/>
        <p:txBody>
          <a:bodyPr/>
          <a:lstStyle/>
          <a:p>
            <a:r>
              <a:rPr lang="it-IT" sz="2000" dirty="0" smtClean="0"/>
              <a:t>Le componenti Service Proxy e Service </a:t>
            </a:r>
            <a:r>
              <a:rPr lang="it-IT" sz="2000" dirty="0" err="1" smtClean="0"/>
              <a:t>Listener</a:t>
            </a:r>
            <a:r>
              <a:rPr lang="it-IT" sz="2000" dirty="0" smtClean="0"/>
              <a:t> possono essere componenti stand alone (un HTTP o TCP server ad esempio) o possono essere eseguite nel contesto di altri tipi di </a:t>
            </a:r>
            <a:r>
              <a:rPr lang="it-IT" sz="2000" dirty="0" err="1" smtClean="0"/>
              <a:t>application</a:t>
            </a:r>
            <a:r>
              <a:rPr lang="it-IT" sz="2000" dirty="0" smtClean="0"/>
              <a:t> server.</a:t>
            </a:r>
          </a:p>
          <a:p>
            <a:r>
              <a:rPr lang="it-IT" sz="2000" dirty="0" smtClean="0"/>
              <a:t>Ad esempio, </a:t>
            </a:r>
            <a:r>
              <a:rPr lang="it-IT" sz="2000" dirty="0" err="1" smtClean="0"/>
              <a:t>WebShere</a:t>
            </a:r>
            <a:r>
              <a:rPr lang="it-IT" sz="2000" dirty="0" smtClean="0"/>
              <a:t> </a:t>
            </a:r>
            <a:r>
              <a:rPr lang="it-IT" sz="2000" dirty="0" err="1" smtClean="0"/>
              <a:t>Application</a:t>
            </a:r>
            <a:r>
              <a:rPr lang="it-IT" sz="2000" dirty="0" smtClean="0"/>
              <a:t> Server include librerie </a:t>
            </a:r>
            <a:r>
              <a:rPr lang="it-IT" sz="2000" dirty="0" err="1" smtClean="0"/>
              <a:t>built</a:t>
            </a:r>
            <a:r>
              <a:rPr lang="it-IT" sz="2000" dirty="0" smtClean="0"/>
              <a:t> in per ricevere messaggi SOAP su HTTP ed usarli per invocare applicazioni Java distribuite in </a:t>
            </a:r>
            <a:r>
              <a:rPr lang="it-IT" sz="2000" dirty="0" err="1" smtClean="0"/>
              <a:t>WebSphere</a:t>
            </a:r>
            <a:r>
              <a:rPr lang="it-IT" sz="2000" dirty="0" smtClean="0"/>
              <a:t>. Anche Apache Web Server ha un modulo che implementa SOAP.</a:t>
            </a:r>
          </a:p>
          <a:p>
            <a:r>
              <a:rPr lang="it-IT" sz="2000" dirty="0" smtClean="0"/>
              <a:t>La necessità di un </a:t>
            </a:r>
            <a:r>
              <a:rPr lang="it-IT" sz="2000" dirty="0" err="1" smtClean="0"/>
              <a:t>Application</a:t>
            </a:r>
            <a:r>
              <a:rPr lang="it-IT" sz="2000" dirty="0" smtClean="0"/>
              <a:t> Server non è fondamentale. I WS possono essere implementati su qualunque sistema che supporti le tecnologie Internet standard, anche su un palmtop o su un cellulare.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Aspetto dei WS</a:t>
            </a:r>
            <a:endParaRPr lang="it-IT" dirty="0"/>
          </a:p>
        </p:txBody>
      </p:sp>
      <p:sp>
        <p:nvSpPr>
          <p:cNvPr id="3" name="Segnaposto contenuto 2"/>
          <p:cNvSpPr>
            <a:spLocks noGrp="1"/>
          </p:cNvSpPr>
          <p:nvPr>
            <p:ph idx="1"/>
          </p:nvPr>
        </p:nvSpPr>
        <p:spPr/>
        <p:txBody>
          <a:bodyPr/>
          <a:lstStyle/>
          <a:p>
            <a:r>
              <a:rPr lang="it-IT" sz="2000" dirty="0" smtClean="0"/>
              <a:t>I WS non richiedono il tradizionale modello Client Server per le applicazioni, né richiedono un modello architetturale </a:t>
            </a:r>
            <a:r>
              <a:rPr lang="it-IT" sz="2000" dirty="0" err="1" smtClean="0"/>
              <a:t>n-tier</a:t>
            </a:r>
            <a:r>
              <a:rPr lang="it-IT" sz="2000" dirty="0" smtClean="0"/>
              <a:t>.</a:t>
            </a:r>
          </a:p>
          <a:p>
            <a:r>
              <a:rPr lang="it-IT" sz="2000" dirty="0" smtClean="0"/>
              <a:t>Possono essere implementati in qualunque contesto, anche distribuito, a patto che siano presenti i protocolli Internet standard.</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Intersezione di Business e Programmazione</a:t>
            </a:r>
            <a:endParaRPr lang="it-IT" dirty="0"/>
          </a:p>
        </p:txBody>
      </p:sp>
      <p:sp>
        <p:nvSpPr>
          <p:cNvPr id="3" name="Segnaposto contenuto 2"/>
          <p:cNvSpPr>
            <a:spLocks noGrp="1"/>
          </p:cNvSpPr>
          <p:nvPr>
            <p:ph idx="1"/>
          </p:nvPr>
        </p:nvSpPr>
        <p:spPr/>
        <p:txBody>
          <a:bodyPr/>
          <a:lstStyle/>
          <a:p>
            <a:r>
              <a:rPr lang="it-IT" sz="2000" dirty="0" smtClean="0"/>
              <a:t>I programmatori tendono a porsi questioni del tipo “come posso eseguire questo task più velocemente?” oppure “Come posso sfruttare l’ereditarietà tra gli oggetti?”</a:t>
            </a:r>
          </a:p>
          <a:p>
            <a:r>
              <a:rPr lang="it-IT" sz="2000" dirty="0" smtClean="0"/>
              <a:t>Coloro che si preoccupano del business si pongono invece delle domande del tipo “Come posso assicurarmi che chi usa questo servizio sia realmente chi dice di essere?” oppure “Come posso mettere insieme più WS in un </a:t>
            </a:r>
            <a:r>
              <a:rPr lang="it-IT" sz="2000" dirty="0" err="1" smtClean="0"/>
              <a:t>workflow</a:t>
            </a:r>
            <a:r>
              <a:rPr lang="it-IT" sz="2000" dirty="0" smtClean="0"/>
              <a:t>?”</a:t>
            </a:r>
          </a:p>
          <a:p>
            <a:r>
              <a:rPr lang="it-IT" sz="2000" dirty="0" smtClean="0"/>
              <a:t>A volte i 2 punti di vista entrano in conflitto. Il Business richiede efficacia, sicurezza, affidabilità, mentre la programmazione ha come obiettivo l’efficienza, la semplicità e la robustezza.</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Business vs Programmazione</a:t>
            </a:r>
            <a:endParaRPr lang="it-IT" dirty="0"/>
          </a:p>
        </p:txBody>
      </p:sp>
      <p:sp>
        <p:nvSpPr>
          <p:cNvPr id="3" name="Segnaposto contenuto 2"/>
          <p:cNvSpPr>
            <a:spLocks noGrp="1"/>
          </p:cNvSpPr>
          <p:nvPr>
            <p:ph idx="1"/>
          </p:nvPr>
        </p:nvSpPr>
        <p:spPr/>
        <p:txBody>
          <a:bodyPr/>
          <a:lstStyle/>
          <a:p>
            <a:r>
              <a:rPr lang="it-IT" sz="2000" dirty="0" smtClean="0"/>
              <a:t>Difficilmente i </a:t>
            </a:r>
            <a:r>
              <a:rPr lang="it-IT" sz="2000" dirty="0" err="1" smtClean="0"/>
              <a:t>tool</a:t>
            </a:r>
            <a:r>
              <a:rPr lang="it-IT" sz="2000" dirty="0" smtClean="0"/>
              <a:t> WS riescono a conciliare entrambi gli aspetti</a:t>
            </a:r>
          </a:p>
          <a:p>
            <a:r>
              <a:rPr lang="it-IT" sz="2000" dirty="0" smtClean="0"/>
              <a:t>Ad esempio, SOAP::Lite è un ambiente di implementazione SOAP basato su </a:t>
            </a:r>
            <a:r>
              <a:rPr lang="it-IT" sz="2000" dirty="0" err="1" smtClean="0"/>
              <a:t>Perl</a:t>
            </a:r>
            <a:r>
              <a:rPr lang="it-IT" sz="2000" dirty="0" smtClean="0"/>
              <a:t>, scritto essenzialmente per programmatori. Fornisce un insieme di </a:t>
            </a:r>
            <a:r>
              <a:rPr lang="it-IT" sz="2000" dirty="0" err="1" smtClean="0"/>
              <a:t>tool</a:t>
            </a:r>
            <a:r>
              <a:rPr lang="it-IT" sz="2000" dirty="0" smtClean="0"/>
              <a:t> per invocare moduli </a:t>
            </a:r>
            <a:r>
              <a:rPr lang="it-IT" sz="2000" dirty="0" err="1" smtClean="0"/>
              <a:t>Perl</a:t>
            </a:r>
            <a:r>
              <a:rPr lang="it-IT" sz="2000" dirty="0" smtClean="0"/>
              <a:t> attraverso messaggi SOAP</a:t>
            </a:r>
          </a:p>
          <a:p>
            <a:r>
              <a:rPr lang="it-IT" sz="2000" dirty="0" smtClean="0"/>
              <a:t>Invece Apache </a:t>
            </a:r>
            <a:r>
              <a:rPr lang="it-IT" sz="2000" dirty="0" err="1" smtClean="0"/>
              <a:t>Axis</a:t>
            </a:r>
            <a:r>
              <a:rPr lang="it-IT" sz="2000" dirty="0" smtClean="0"/>
              <a:t> è un ambiente di sviluppo SOAP che consente di implementare soluzioni più complesse, realizzando processi o tenendo insieme più WS</a:t>
            </a:r>
          </a:p>
          <a:p>
            <a:r>
              <a:rPr lang="it-IT" sz="2000" dirty="0" smtClean="0"/>
              <a:t>La cosa importante da sottolineare è che qualunque approccio WS si basa sulle stesse tecnologie Web (WSDL, UDDI, ecc.). La differenza sta nelle possibilità che il singolo approccio offre al programmatore per interfacciarsi con l’applicazione.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Integrazione Just-in-Time</a:t>
            </a:r>
            <a:endParaRPr lang="it-IT" dirty="0"/>
          </a:p>
        </p:txBody>
      </p:sp>
      <p:sp>
        <p:nvSpPr>
          <p:cNvPr id="3" name="Segnaposto contenuto 2"/>
          <p:cNvSpPr>
            <a:spLocks noGrp="1"/>
          </p:cNvSpPr>
          <p:nvPr>
            <p:ph idx="1"/>
          </p:nvPr>
        </p:nvSpPr>
        <p:spPr>
          <a:xfrm>
            <a:off x="1116013" y="1600201"/>
            <a:ext cx="7570787" cy="1036712"/>
          </a:xfrm>
        </p:spPr>
        <p:txBody>
          <a:bodyPr/>
          <a:lstStyle/>
          <a:p>
            <a:r>
              <a:rPr lang="it-IT" sz="2000" dirty="0" smtClean="0"/>
              <a:t>L’integrazione JIT consente di innestare il modello di distribuzione delle applicazioni Internet  sul modello chiamato “Architettura WS”</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4098" name="Picture 2"/>
          <p:cNvPicPr>
            <a:picLocks noChangeAspect="1" noChangeArrowheads="1"/>
          </p:cNvPicPr>
          <p:nvPr/>
        </p:nvPicPr>
        <p:blipFill>
          <a:blip r:embed="rId2" cstate="print"/>
          <a:srcRect/>
          <a:stretch>
            <a:fillRect/>
          </a:stretch>
        </p:blipFill>
        <p:spPr bwMode="auto">
          <a:xfrm>
            <a:off x="2843808" y="2781300"/>
            <a:ext cx="4032448" cy="326436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Integrazione JIT</a:t>
            </a:r>
            <a:endParaRPr lang="it-IT" dirty="0"/>
          </a:p>
        </p:txBody>
      </p:sp>
      <p:sp>
        <p:nvSpPr>
          <p:cNvPr id="3" name="Segnaposto contenuto 2"/>
          <p:cNvSpPr>
            <a:spLocks noGrp="1"/>
          </p:cNvSpPr>
          <p:nvPr>
            <p:ph idx="1"/>
          </p:nvPr>
        </p:nvSpPr>
        <p:spPr/>
        <p:txBody>
          <a:bodyPr/>
          <a:lstStyle/>
          <a:p>
            <a:r>
              <a:rPr lang="it-IT" sz="2000" dirty="0" smtClean="0"/>
              <a:t>Il </a:t>
            </a:r>
            <a:r>
              <a:rPr lang="it-IT" sz="2000" b="1" dirty="0" smtClean="0"/>
              <a:t>service provider </a:t>
            </a:r>
            <a:r>
              <a:rPr lang="it-IT" sz="2000" dirty="0" smtClean="0"/>
              <a:t>pubblica una descrizione dei servizi che offre attraverso il </a:t>
            </a:r>
            <a:r>
              <a:rPr lang="it-IT" sz="2000" b="1" dirty="0" smtClean="0"/>
              <a:t>service </a:t>
            </a:r>
            <a:r>
              <a:rPr lang="it-IT" sz="2000" b="1" dirty="0" err="1" smtClean="0"/>
              <a:t>registry</a:t>
            </a:r>
            <a:endParaRPr lang="it-IT" sz="2000" b="1" dirty="0" smtClean="0"/>
          </a:p>
          <a:p>
            <a:r>
              <a:rPr lang="it-IT" sz="2000" dirty="0" smtClean="0"/>
              <a:t>Il </a:t>
            </a:r>
            <a:r>
              <a:rPr lang="it-IT" sz="2000" b="1" dirty="0" smtClean="0"/>
              <a:t>service consumer </a:t>
            </a:r>
            <a:r>
              <a:rPr lang="it-IT" sz="2000" dirty="0" smtClean="0"/>
              <a:t>cerca nel </a:t>
            </a:r>
            <a:r>
              <a:rPr lang="it-IT" sz="2000" b="1" dirty="0" smtClean="0"/>
              <a:t>service </a:t>
            </a:r>
            <a:r>
              <a:rPr lang="it-IT" sz="2000" b="1" dirty="0" err="1" smtClean="0"/>
              <a:t>registry</a:t>
            </a:r>
            <a:r>
              <a:rPr lang="it-IT" sz="2000" b="1" dirty="0" smtClean="0"/>
              <a:t> </a:t>
            </a:r>
            <a:r>
              <a:rPr lang="it-IT" sz="2000" dirty="0" smtClean="0"/>
              <a:t>i servizi che soddisfano le sue necessità</a:t>
            </a:r>
          </a:p>
          <a:p>
            <a:r>
              <a:rPr lang="it-IT" sz="2000" dirty="0" smtClean="0"/>
              <a:t>Il consumer può essere una persona o un programma</a:t>
            </a:r>
          </a:p>
          <a:p>
            <a:r>
              <a:rPr lang="it-IT" sz="2000" dirty="0" smtClean="0"/>
              <a:t>Il </a:t>
            </a:r>
            <a:r>
              <a:rPr lang="it-IT" sz="2000" b="1" dirty="0" err="1" smtClean="0"/>
              <a:t>binding</a:t>
            </a:r>
            <a:r>
              <a:rPr lang="it-IT" sz="2000" b="1" dirty="0" smtClean="0"/>
              <a:t> </a:t>
            </a:r>
            <a:r>
              <a:rPr lang="it-IT" sz="2000" dirty="0" smtClean="0"/>
              <a:t>fa riferimento a un consumer che sta realmente utilizzando un servizio offerto da un provider</a:t>
            </a:r>
          </a:p>
          <a:p>
            <a:r>
              <a:rPr lang="it-IT" sz="2000" dirty="0" smtClean="0"/>
              <a:t>La chiave per l’integrazione JIT è che essa può avvenire in qualunque momento, anche a </a:t>
            </a:r>
            <a:r>
              <a:rPr lang="it-IT" sz="2000" dirty="0" err="1" smtClean="0"/>
              <a:t>runtime</a:t>
            </a:r>
            <a:r>
              <a:rPr lang="it-IT" sz="2000" dirty="0" smtClean="0"/>
              <a:t>, come nell’</a:t>
            </a:r>
            <a:r>
              <a:rPr lang="it-IT" sz="2000" dirty="0" err="1" smtClean="0"/>
              <a:t>early</a:t>
            </a:r>
            <a:r>
              <a:rPr lang="it-IT" sz="2000" dirty="0" smtClean="0"/>
              <a:t> </a:t>
            </a:r>
            <a:r>
              <a:rPr lang="it-IT" sz="2000" dirty="0" err="1" smtClean="0"/>
              <a:t>binding</a:t>
            </a:r>
            <a:r>
              <a:rPr lang="it-IT" sz="2000" dirty="0" smtClean="0"/>
              <a:t> della OOP</a:t>
            </a:r>
          </a:p>
          <a:p>
            <a:r>
              <a:rPr lang="it-IT" sz="2000" dirty="0" smtClean="0"/>
              <a:t>Il client potrebbe cioè non conoscere quali procedure chiamerà fino a quando non viene eseguita la ricerca del servizio e si trova il candidato adatto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WS </a:t>
            </a:r>
            <a:r>
              <a:rPr lang="it-IT" dirty="0" err="1" smtClean="0"/>
              <a:t>Technology</a:t>
            </a:r>
            <a:r>
              <a:rPr lang="it-IT" dirty="0" smtClean="0"/>
              <a:t> </a:t>
            </a:r>
            <a:r>
              <a:rPr lang="it-IT" smtClean="0"/>
              <a:t>Stack</a:t>
            </a:r>
            <a:endParaRPr lang="it-IT" dirty="0"/>
          </a:p>
        </p:txBody>
      </p:sp>
      <p:sp>
        <p:nvSpPr>
          <p:cNvPr id="3" name="Segnaposto contenuto 2"/>
          <p:cNvSpPr>
            <a:spLocks noGrp="1"/>
          </p:cNvSpPr>
          <p:nvPr>
            <p:ph idx="1"/>
          </p:nvPr>
        </p:nvSpPr>
        <p:spPr>
          <a:xfrm>
            <a:off x="1116013" y="1600201"/>
            <a:ext cx="7570787" cy="964703"/>
          </a:xfrm>
        </p:spPr>
        <p:txBody>
          <a:bodyPr/>
          <a:lstStyle/>
          <a:p>
            <a:r>
              <a:rPr lang="it-IT" sz="2000" dirty="0" smtClean="0"/>
              <a:t>L’architettura WS è implementata attraverso l’utilizzo di cinque tipi di tecnologie, organizzate in </a:t>
            </a:r>
            <a:r>
              <a:rPr lang="it-IT" sz="2000" dirty="0" err="1" smtClean="0"/>
              <a:t>layer</a:t>
            </a:r>
            <a:r>
              <a:rPr lang="it-IT" sz="2000" dirty="0" smtClean="0"/>
              <a:t> disposti su uno </a:t>
            </a:r>
            <a:r>
              <a:rPr lang="it-IT" sz="2000" dirty="0" err="1" smtClean="0"/>
              <a:t>stack</a:t>
            </a:r>
            <a:endParaRPr lang="it-IT" sz="2000" dirty="0" smtClean="0"/>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1026" name="Picture 2"/>
          <p:cNvPicPr>
            <a:picLocks noChangeAspect="1" noChangeArrowheads="1"/>
          </p:cNvPicPr>
          <p:nvPr/>
        </p:nvPicPr>
        <p:blipFill>
          <a:blip r:embed="rId2" cstate="print"/>
          <a:srcRect/>
          <a:stretch>
            <a:fillRect/>
          </a:stretch>
        </p:blipFill>
        <p:spPr bwMode="auto">
          <a:xfrm>
            <a:off x="2699792" y="2780928"/>
            <a:ext cx="4154398" cy="294368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WS </a:t>
            </a:r>
            <a:r>
              <a:rPr lang="it-IT" dirty="0" err="1" smtClean="0"/>
              <a:t>Technology</a:t>
            </a:r>
            <a:r>
              <a:rPr lang="it-IT" dirty="0" smtClean="0"/>
              <a:t> </a:t>
            </a:r>
            <a:r>
              <a:rPr lang="it-IT" dirty="0" err="1" smtClean="0"/>
              <a:t>Stack</a:t>
            </a:r>
            <a:endParaRPr lang="it-IT" dirty="0"/>
          </a:p>
        </p:txBody>
      </p:sp>
      <p:sp>
        <p:nvSpPr>
          <p:cNvPr id="3" name="Segnaposto contenuto 2"/>
          <p:cNvSpPr>
            <a:spLocks noGrp="1"/>
          </p:cNvSpPr>
          <p:nvPr>
            <p:ph idx="1"/>
          </p:nvPr>
        </p:nvSpPr>
        <p:spPr>
          <a:xfrm>
            <a:off x="1116013" y="1600201"/>
            <a:ext cx="7570787" cy="604663"/>
          </a:xfrm>
        </p:spPr>
        <p:txBody>
          <a:bodyPr/>
          <a:lstStyle/>
          <a:p>
            <a:r>
              <a:rPr lang="it-IT" sz="2000" dirty="0" smtClean="0"/>
              <a:t>La struttura presenta un’evidente similitudine con lo </a:t>
            </a:r>
            <a:r>
              <a:rPr lang="it-IT" sz="2000" dirty="0" err="1" smtClean="0"/>
              <a:t>stack</a:t>
            </a:r>
            <a:r>
              <a:rPr lang="it-IT" sz="2000" dirty="0" smtClean="0"/>
              <a:t> dei protocolli TCP-IP</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2050" name="Picture 2"/>
          <p:cNvPicPr>
            <a:picLocks noChangeAspect="1" noChangeArrowheads="1"/>
          </p:cNvPicPr>
          <p:nvPr/>
        </p:nvPicPr>
        <p:blipFill>
          <a:blip r:embed="rId2" cstate="print"/>
          <a:srcRect/>
          <a:stretch>
            <a:fillRect/>
          </a:stretch>
        </p:blipFill>
        <p:spPr bwMode="auto">
          <a:xfrm>
            <a:off x="2555776" y="2310024"/>
            <a:ext cx="4536504" cy="384030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data 3"/>
          <p:cNvSpPr>
            <a:spLocks noGrp="1"/>
          </p:cNvSpPr>
          <p:nvPr>
            <p:ph type="dt" sz="quarter" idx="10"/>
          </p:nvPr>
        </p:nvSpPr>
        <p:spPr>
          <a:noFill/>
        </p:spPr>
        <p:txBody>
          <a:bodyPr/>
          <a:lstStyle/>
          <a:p>
            <a:r>
              <a:rPr lang="it-IT" smtClean="0"/>
              <a:t>D. Rosaci</a:t>
            </a:r>
          </a:p>
        </p:txBody>
      </p:sp>
      <p:sp>
        <p:nvSpPr>
          <p:cNvPr id="8195" name="Segnaposto piè di pagina 4"/>
          <p:cNvSpPr>
            <a:spLocks noGrp="1"/>
          </p:cNvSpPr>
          <p:nvPr>
            <p:ph type="ftr" sz="quarter" idx="11"/>
          </p:nvPr>
        </p:nvSpPr>
        <p:spPr>
          <a:noFill/>
        </p:spPr>
        <p:txBody>
          <a:bodyPr/>
          <a:lstStyle/>
          <a:p>
            <a:r>
              <a:rPr lang="it-IT" dirty="0" smtClean="0"/>
              <a:t>SOAP</a:t>
            </a:r>
          </a:p>
          <a:p>
            <a:endParaRPr lang="it-IT" dirty="0" smtClean="0"/>
          </a:p>
        </p:txBody>
      </p:sp>
      <p:sp>
        <p:nvSpPr>
          <p:cNvPr id="8196" name="Rectangle 2"/>
          <p:cNvSpPr>
            <a:spLocks noGrp="1" noChangeArrowheads="1"/>
          </p:cNvSpPr>
          <p:nvPr>
            <p:ph type="title"/>
          </p:nvPr>
        </p:nvSpPr>
        <p:spPr/>
        <p:txBody>
          <a:bodyPr/>
          <a:lstStyle/>
          <a:p>
            <a:pPr eaLnBrk="1" hangingPunct="1"/>
            <a:r>
              <a:rPr lang="it-IT" sz="4000" dirty="0" smtClean="0"/>
              <a:t>Introduzione</a:t>
            </a:r>
          </a:p>
        </p:txBody>
      </p:sp>
      <p:sp>
        <p:nvSpPr>
          <p:cNvPr id="8197" name="Rectangle 3"/>
          <p:cNvSpPr>
            <a:spLocks noGrp="1" noChangeArrowheads="1"/>
          </p:cNvSpPr>
          <p:nvPr>
            <p:ph type="body" idx="1"/>
          </p:nvPr>
        </p:nvSpPr>
        <p:spPr/>
        <p:txBody>
          <a:bodyPr/>
          <a:lstStyle/>
          <a:p>
            <a:r>
              <a:rPr lang="it-IT" sz="2400" dirty="0" smtClean="0"/>
              <a:t>I WS si basano sull’uso di diverse tecnologie sottostanti</a:t>
            </a:r>
          </a:p>
          <a:p>
            <a:r>
              <a:rPr lang="it-IT" sz="2400" dirty="0" smtClean="0"/>
              <a:t>Le tecnologie a cui siamo interessati in questo contesto sono:</a:t>
            </a:r>
          </a:p>
          <a:p>
            <a:pPr lvl="1"/>
            <a:r>
              <a:rPr lang="it-IT" sz="2000" dirty="0" smtClean="0"/>
              <a:t>SOAP</a:t>
            </a:r>
          </a:p>
          <a:p>
            <a:pPr lvl="1"/>
            <a:r>
              <a:rPr lang="it-IT" sz="2000" dirty="0" smtClean="0"/>
              <a:t>WSDL</a:t>
            </a:r>
          </a:p>
          <a:p>
            <a:pPr lvl="1"/>
            <a:r>
              <a:rPr lang="it-IT" sz="2000" dirty="0" smtClean="0"/>
              <a:t>WS IL</a:t>
            </a:r>
          </a:p>
          <a:p>
            <a:pPr lvl="1"/>
            <a:r>
              <a:rPr lang="it-IT" sz="2000" dirty="0" smtClean="0"/>
              <a:t>UDDI</a:t>
            </a:r>
          </a:p>
          <a:p>
            <a:pPr eaLnBrk="1" hangingPunct="1">
              <a:lnSpc>
                <a:spcPct val="80000"/>
              </a:lnSpc>
              <a:buFontTx/>
              <a:buNone/>
            </a:pPr>
            <a:endParaRPr lang="it-IT"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WS </a:t>
            </a:r>
            <a:r>
              <a:rPr lang="it-IT" dirty="0" err="1" smtClean="0"/>
              <a:t>Technology</a:t>
            </a:r>
            <a:r>
              <a:rPr lang="it-IT" dirty="0" smtClean="0"/>
              <a:t> </a:t>
            </a:r>
            <a:r>
              <a:rPr lang="it-IT" dirty="0" err="1" smtClean="0"/>
              <a:t>Stack</a:t>
            </a:r>
            <a:endParaRPr lang="it-IT" dirty="0"/>
          </a:p>
        </p:txBody>
      </p:sp>
      <p:sp>
        <p:nvSpPr>
          <p:cNvPr id="3" name="Segnaposto contenuto 2"/>
          <p:cNvSpPr>
            <a:spLocks noGrp="1"/>
          </p:cNvSpPr>
          <p:nvPr>
            <p:ph idx="1"/>
          </p:nvPr>
        </p:nvSpPr>
        <p:spPr/>
        <p:txBody>
          <a:bodyPr/>
          <a:lstStyle/>
          <a:p>
            <a:r>
              <a:rPr lang="it-IT" sz="2000" dirty="0" smtClean="0"/>
              <a:t>I </a:t>
            </a:r>
            <a:r>
              <a:rPr lang="it-IT" sz="2000" dirty="0" err="1" smtClean="0"/>
              <a:t>layer</a:t>
            </a:r>
            <a:r>
              <a:rPr lang="it-IT" sz="2000" dirty="0" smtClean="0"/>
              <a:t> addizionali </a:t>
            </a:r>
            <a:r>
              <a:rPr lang="it-IT" sz="2000" b="1" dirty="0" smtClean="0"/>
              <a:t>packaging, </a:t>
            </a:r>
            <a:r>
              <a:rPr lang="it-IT" sz="2000" b="1" dirty="0" err="1" smtClean="0"/>
              <a:t>description</a:t>
            </a:r>
            <a:r>
              <a:rPr lang="it-IT" sz="2000" b="1" dirty="0" smtClean="0"/>
              <a:t> </a:t>
            </a:r>
            <a:r>
              <a:rPr lang="it-IT" sz="2000" dirty="0" smtClean="0"/>
              <a:t> e </a:t>
            </a:r>
            <a:r>
              <a:rPr lang="it-IT" sz="2000" b="1" dirty="0" err="1" smtClean="0"/>
              <a:t>discovery</a:t>
            </a:r>
            <a:r>
              <a:rPr lang="it-IT" sz="2000" b="1" dirty="0" smtClean="0"/>
              <a:t> </a:t>
            </a:r>
            <a:r>
              <a:rPr lang="it-IT" sz="2000" dirty="0" smtClean="0"/>
              <a:t>sono essenziali per fornire l’integrazione JIT</a:t>
            </a:r>
            <a:r>
              <a:rPr lang="it-IT" sz="2000" b="1" dirty="0" smtClean="0"/>
              <a:t> </a:t>
            </a:r>
          </a:p>
          <a:p>
            <a:r>
              <a:rPr lang="it-IT" sz="2000" dirty="0" smtClean="0"/>
              <a:t>Ogni </a:t>
            </a:r>
            <a:r>
              <a:rPr lang="it-IT" sz="2000" dirty="0" err="1" smtClean="0"/>
              <a:t>layer</a:t>
            </a:r>
            <a:r>
              <a:rPr lang="it-IT" sz="2000" dirty="0" smtClean="0"/>
              <a:t> ha a che fare con un determinato business </a:t>
            </a:r>
            <a:r>
              <a:rPr lang="it-IT" sz="2000" dirty="0" err="1" smtClean="0"/>
              <a:t>problem</a:t>
            </a:r>
            <a:r>
              <a:rPr lang="it-IT" sz="2000" dirty="0" smtClean="0"/>
              <a:t>, quindi non è necessario implementarli tutti. Quando un nuovo </a:t>
            </a:r>
            <a:r>
              <a:rPr lang="it-IT" sz="2000" dirty="0" err="1" smtClean="0"/>
              <a:t>layer</a:t>
            </a:r>
            <a:r>
              <a:rPr lang="it-IT" sz="2000" dirty="0" smtClean="0"/>
              <a:t> va aggiunto, non è necessario riscrivere il codice esistente</a:t>
            </a:r>
          </a:p>
          <a:p>
            <a:r>
              <a:rPr lang="it-IT" sz="2000" dirty="0" smtClean="0"/>
              <a:t>L’ambiente distribuito che ne risulta è completamente modulare, diversamente dalle vecchie soluzioni Java o Corba per ambienti distribuiti</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Oltre lo </a:t>
            </a:r>
            <a:r>
              <a:rPr lang="it-IT" dirty="0" err="1" smtClean="0"/>
              <a:t>Stack</a:t>
            </a:r>
            <a:endParaRPr lang="it-IT" dirty="0"/>
          </a:p>
        </p:txBody>
      </p:sp>
      <p:sp>
        <p:nvSpPr>
          <p:cNvPr id="3" name="Segnaposto contenuto 2"/>
          <p:cNvSpPr>
            <a:spLocks noGrp="1"/>
          </p:cNvSpPr>
          <p:nvPr>
            <p:ph idx="1"/>
          </p:nvPr>
        </p:nvSpPr>
        <p:spPr/>
        <p:txBody>
          <a:bodyPr/>
          <a:lstStyle/>
          <a:p>
            <a:r>
              <a:rPr lang="it-IT" sz="2000" dirty="0" smtClean="0"/>
              <a:t>I </a:t>
            </a:r>
            <a:r>
              <a:rPr lang="it-IT" sz="2000" dirty="0" err="1" smtClean="0"/>
              <a:t>layer</a:t>
            </a:r>
            <a:r>
              <a:rPr lang="it-IT" sz="2000" dirty="0" smtClean="0"/>
              <a:t> dello </a:t>
            </a:r>
            <a:r>
              <a:rPr lang="it-IT" sz="2000" dirty="0" err="1" smtClean="0"/>
              <a:t>stack</a:t>
            </a:r>
            <a:r>
              <a:rPr lang="it-IT" sz="2000" dirty="0" smtClean="0"/>
              <a:t> WS non ricoprono tutte le problematiche possibili. Per esempio, non danno soluzione ai problemi di sicurezza, privacy, trust, </a:t>
            </a:r>
            <a:r>
              <a:rPr lang="it-IT" sz="2000" dirty="0" err="1" smtClean="0"/>
              <a:t>workflow</a:t>
            </a:r>
            <a:r>
              <a:rPr lang="it-IT" sz="2000" dirty="0" smtClean="0"/>
              <a:t> e molti altri</a:t>
            </a:r>
          </a:p>
          <a:p>
            <a:r>
              <a:rPr lang="it-IT" sz="2000" dirty="0" smtClean="0"/>
              <a:t>Intervengono quindi altri standard quali:</a:t>
            </a:r>
          </a:p>
          <a:p>
            <a:pPr lvl="1"/>
            <a:r>
              <a:rPr lang="it-IT" sz="1600" dirty="0" smtClean="0"/>
              <a:t>XML (alternativa a SOAP)</a:t>
            </a:r>
          </a:p>
          <a:p>
            <a:pPr lvl="1"/>
            <a:r>
              <a:rPr lang="it-IT" sz="1600" dirty="0" smtClean="0"/>
              <a:t>XKMS (sicurezza)</a:t>
            </a:r>
          </a:p>
          <a:p>
            <a:pPr lvl="1"/>
            <a:r>
              <a:rPr lang="it-IT" sz="1600" dirty="0" smtClean="0"/>
              <a:t>SAML (sicurezza)</a:t>
            </a:r>
          </a:p>
          <a:p>
            <a:pPr lvl="1"/>
            <a:r>
              <a:rPr lang="it-IT" sz="1600" dirty="0" smtClean="0"/>
              <a:t>XML </a:t>
            </a:r>
            <a:r>
              <a:rPr lang="it-IT" sz="1600" dirty="0" err="1" smtClean="0"/>
              <a:t>Dsig</a:t>
            </a:r>
            <a:r>
              <a:rPr lang="it-IT" sz="1600" dirty="0" smtClean="0"/>
              <a:t> (firma digitale)</a:t>
            </a:r>
          </a:p>
          <a:p>
            <a:pPr lvl="1"/>
            <a:r>
              <a:rPr lang="it-IT" sz="1600" dirty="0" smtClean="0"/>
              <a:t>XML </a:t>
            </a:r>
            <a:r>
              <a:rPr lang="it-IT" sz="1600" dirty="0" err="1" smtClean="0"/>
              <a:t>Enc</a:t>
            </a:r>
            <a:r>
              <a:rPr lang="it-IT" sz="1600" dirty="0" smtClean="0"/>
              <a:t> (</a:t>
            </a:r>
            <a:r>
              <a:rPr lang="it-IT" sz="1600" dirty="0" err="1" smtClean="0"/>
              <a:t>crypting</a:t>
            </a:r>
            <a:r>
              <a:rPr lang="it-IT" sz="1600" dirty="0" smtClean="0"/>
              <a:t>)</a:t>
            </a:r>
          </a:p>
          <a:p>
            <a:pPr lvl="1"/>
            <a:r>
              <a:rPr lang="it-IT" sz="1600" dirty="0" smtClean="0"/>
              <a:t>XSD (ontologie)</a:t>
            </a:r>
          </a:p>
          <a:p>
            <a:pPr lvl="1"/>
            <a:r>
              <a:rPr lang="it-IT" sz="1600" dirty="0" smtClean="0"/>
              <a:t>P3P (privacy)</a:t>
            </a:r>
          </a:p>
          <a:p>
            <a:pPr lvl="1"/>
            <a:r>
              <a:rPr lang="it-IT" sz="1600" dirty="0" smtClean="0"/>
              <a:t>WSFL (</a:t>
            </a:r>
            <a:r>
              <a:rPr lang="it-IT" sz="1600" dirty="0" err="1" smtClean="0"/>
              <a:t>workflow</a:t>
            </a:r>
            <a:r>
              <a:rPr lang="it-IT" sz="1600" dirty="0" smtClean="0"/>
              <a:t>)</a:t>
            </a:r>
          </a:p>
          <a:p>
            <a:pPr lvl="1"/>
            <a:r>
              <a:rPr lang="it-IT" sz="1600" dirty="0" err="1" smtClean="0"/>
              <a:t>Jabber</a:t>
            </a:r>
            <a:r>
              <a:rPr lang="it-IT" sz="1600" dirty="0" smtClean="0"/>
              <a:t> (</a:t>
            </a:r>
            <a:r>
              <a:rPr lang="it-IT" sz="1600" dirty="0" err="1" smtClean="0"/>
              <a:t>Peer</a:t>
            </a:r>
            <a:r>
              <a:rPr lang="it-IT" sz="1600" dirty="0" smtClean="0"/>
              <a:t> </a:t>
            </a:r>
            <a:r>
              <a:rPr lang="it-IT" sz="1600" dirty="0" err="1" smtClean="0"/>
              <a:t>to</a:t>
            </a:r>
            <a:r>
              <a:rPr lang="it-IT" sz="1600" dirty="0" smtClean="0"/>
              <a:t> </a:t>
            </a:r>
            <a:r>
              <a:rPr lang="it-IT" sz="1600" dirty="0" err="1" smtClean="0"/>
              <a:t>peer</a:t>
            </a:r>
            <a:r>
              <a:rPr lang="it-IT" sz="1600" dirty="0" smtClean="0"/>
              <a:t>)</a:t>
            </a:r>
            <a:endParaRPr lang="it-IT" sz="16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Layer</a:t>
            </a:r>
            <a:r>
              <a:rPr lang="it-IT" dirty="0" smtClean="0"/>
              <a:t> 1: </a:t>
            </a:r>
            <a:r>
              <a:rPr lang="it-IT" dirty="0" err="1" smtClean="0"/>
              <a:t>Discovery</a:t>
            </a:r>
            <a:endParaRPr lang="it-IT" dirty="0"/>
          </a:p>
        </p:txBody>
      </p:sp>
      <p:sp>
        <p:nvSpPr>
          <p:cNvPr id="3" name="Segnaposto contenuto 2"/>
          <p:cNvSpPr>
            <a:spLocks noGrp="1"/>
          </p:cNvSpPr>
          <p:nvPr>
            <p:ph idx="1"/>
          </p:nvPr>
        </p:nvSpPr>
        <p:spPr/>
        <p:txBody>
          <a:bodyPr/>
          <a:lstStyle/>
          <a:p>
            <a:r>
              <a:rPr lang="it-IT" sz="2000" dirty="0" smtClean="0"/>
              <a:t>Il </a:t>
            </a:r>
            <a:r>
              <a:rPr lang="it-IT" sz="2000" dirty="0" err="1" smtClean="0"/>
              <a:t>layer</a:t>
            </a:r>
            <a:r>
              <a:rPr lang="it-IT" sz="2000" dirty="0" smtClean="0"/>
              <a:t> </a:t>
            </a:r>
            <a:r>
              <a:rPr lang="it-IT" sz="2000" dirty="0" err="1" smtClean="0"/>
              <a:t>Discovery</a:t>
            </a:r>
            <a:r>
              <a:rPr lang="it-IT" sz="2000" dirty="0" smtClean="0"/>
              <a:t> fornisce i meccanismi che permettono al client di scoprire le descrizioni dei servizi dei provider</a:t>
            </a:r>
          </a:p>
          <a:p>
            <a:r>
              <a:rPr lang="it-IT" sz="2000" dirty="0" smtClean="0"/>
              <a:t>Uno degli standard più largamente diffusi in questo contesto è l’Universal </a:t>
            </a:r>
            <a:r>
              <a:rPr lang="it-IT" sz="2000" dirty="0" err="1" smtClean="0"/>
              <a:t>Description</a:t>
            </a:r>
            <a:r>
              <a:rPr lang="it-IT" sz="2000" dirty="0" smtClean="0"/>
              <a:t> </a:t>
            </a:r>
            <a:r>
              <a:rPr lang="it-IT" sz="2000" dirty="0" err="1" smtClean="0"/>
              <a:t>Discovery</a:t>
            </a:r>
            <a:r>
              <a:rPr lang="it-IT" sz="2000" dirty="0" smtClean="0"/>
              <a:t> and </a:t>
            </a:r>
            <a:r>
              <a:rPr lang="it-IT" sz="2000" dirty="0" err="1" smtClean="0"/>
              <a:t>Integration</a:t>
            </a:r>
            <a:r>
              <a:rPr lang="it-IT" sz="2000" dirty="0" smtClean="0"/>
              <a:t> (UDDI)</a:t>
            </a:r>
          </a:p>
          <a:p>
            <a:r>
              <a:rPr lang="it-IT" sz="2000" dirty="0" smtClean="0"/>
              <a:t>IBM e Microsoft hanno congiuntamente proposto un’alternativa ad UDDI, che è il Web </a:t>
            </a:r>
            <a:r>
              <a:rPr lang="it-IT" sz="2000" dirty="0" err="1" smtClean="0"/>
              <a:t>Services</a:t>
            </a:r>
            <a:r>
              <a:rPr lang="it-IT" sz="2000" dirty="0" smtClean="0"/>
              <a:t> </a:t>
            </a:r>
            <a:r>
              <a:rPr lang="it-IT" sz="2000" dirty="0" err="1" smtClean="0"/>
              <a:t>Inspection</a:t>
            </a:r>
            <a:r>
              <a:rPr lang="it-IT" sz="2000" dirty="0" smtClean="0"/>
              <a:t> </a:t>
            </a:r>
            <a:r>
              <a:rPr lang="it-IT" sz="2000" dirty="0" err="1" smtClean="0"/>
              <a:t>Language</a:t>
            </a:r>
            <a:r>
              <a:rPr lang="it-IT" sz="2000" dirty="0" smtClean="0"/>
              <a:t> (WS </a:t>
            </a:r>
            <a:r>
              <a:rPr lang="it-IT" sz="2000" dirty="0" err="1" smtClean="0"/>
              <a:t>Inspection</a:t>
            </a:r>
            <a:r>
              <a:rPr lang="it-IT" sz="2000" dirty="0" smtClean="0"/>
              <a: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Layer</a:t>
            </a:r>
            <a:r>
              <a:rPr lang="it-IT" dirty="0" smtClean="0"/>
              <a:t> 2: </a:t>
            </a:r>
            <a:r>
              <a:rPr lang="it-IT" dirty="0" err="1" smtClean="0"/>
              <a:t>Description</a:t>
            </a:r>
            <a:endParaRPr lang="it-IT" dirty="0"/>
          </a:p>
        </p:txBody>
      </p:sp>
      <p:sp>
        <p:nvSpPr>
          <p:cNvPr id="3" name="Segnaposto contenuto 2"/>
          <p:cNvSpPr>
            <a:spLocks noGrp="1"/>
          </p:cNvSpPr>
          <p:nvPr>
            <p:ph idx="1"/>
          </p:nvPr>
        </p:nvSpPr>
        <p:spPr/>
        <p:txBody>
          <a:bodyPr/>
          <a:lstStyle/>
          <a:p>
            <a:r>
              <a:rPr lang="it-IT" sz="2000" dirty="0" smtClean="0"/>
              <a:t>Quando un WS è implementato, occorre prendere delle decisioni su come supporterà i protocolli di network, </a:t>
            </a:r>
            <a:r>
              <a:rPr lang="it-IT" sz="2000" dirty="0" err="1" smtClean="0"/>
              <a:t>transport</a:t>
            </a:r>
            <a:r>
              <a:rPr lang="it-IT" sz="2000" dirty="0" smtClean="0"/>
              <a:t> e packaging</a:t>
            </a:r>
          </a:p>
          <a:p>
            <a:r>
              <a:rPr lang="it-IT" sz="2000" dirty="0" smtClean="0"/>
              <a:t>Una descrizione del servizio rappresenta queste decisioni</a:t>
            </a:r>
          </a:p>
          <a:p>
            <a:r>
              <a:rPr lang="it-IT" sz="2000" dirty="0" smtClean="0"/>
              <a:t>Il Web Service </a:t>
            </a:r>
            <a:r>
              <a:rPr lang="it-IT" sz="2000" dirty="0" err="1" smtClean="0"/>
              <a:t>Description</a:t>
            </a:r>
            <a:r>
              <a:rPr lang="it-IT" sz="2000" dirty="0" smtClean="0"/>
              <a:t> </a:t>
            </a:r>
            <a:r>
              <a:rPr lang="it-IT" sz="2000" dirty="0" err="1" smtClean="0"/>
              <a:t>Language</a:t>
            </a:r>
            <a:r>
              <a:rPr lang="it-IT" sz="2000" dirty="0" smtClean="0"/>
              <a:t> (WSDL) è lo standard de facto in questo contesto</a:t>
            </a:r>
          </a:p>
          <a:p>
            <a:r>
              <a:rPr lang="it-IT" sz="2000" dirty="0" smtClean="0"/>
              <a:t>RDF e DARPA sono altre alternative proposte dal W3C, </a:t>
            </a:r>
            <a:r>
              <a:rPr lang="it-IT" sz="2000" dirty="0" err="1" smtClean="0"/>
              <a:t>èiù</a:t>
            </a:r>
            <a:r>
              <a:rPr lang="it-IT" sz="2000" dirty="0" smtClean="0"/>
              <a:t> ricche ma molto più complesse di WSDL</a:t>
            </a:r>
          </a:p>
          <a:p>
            <a:pPr>
              <a:buNone/>
            </a:pPr>
            <a:r>
              <a:rPr lang="it-IT" sz="2000" dirty="0" smtClean="0"/>
              <a:t>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Layer</a:t>
            </a:r>
            <a:r>
              <a:rPr lang="it-IT" dirty="0" smtClean="0"/>
              <a:t> 3: Packaging</a:t>
            </a:r>
            <a:endParaRPr lang="it-IT" dirty="0"/>
          </a:p>
        </p:txBody>
      </p:sp>
      <p:sp>
        <p:nvSpPr>
          <p:cNvPr id="3" name="Segnaposto contenuto 2"/>
          <p:cNvSpPr>
            <a:spLocks noGrp="1"/>
          </p:cNvSpPr>
          <p:nvPr>
            <p:ph idx="1"/>
          </p:nvPr>
        </p:nvSpPr>
        <p:spPr/>
        <p:txBody>
          <a:bodyPr/>
          <a:lstStyle/>
          <a:p>
            <a:r>
              <a:rPr lang="it-IT" sz="2000" dirty="0" err="1" smtClean="0"/>
              <a:t>Affinchè</a:t>
            </a:r>
            <a:r>
              <a:rPr lang="it-IT" sz="2000" dirty="0" smtClean="0"/>
              <a:t> i dati delle applicazioni possono muoversi attraverso la rete mediante il livello di trasporto, essi devono essere “impacchettati” in un formato comprensibile da ognuno degli attori coinvolti</a:t>
            </a:r>
          </a:p>
          <a:p>
            <a:r>
              <a:rPr lang="it-IT" sz="2000" dirty="0" smtClean="0"/>
              <a:t>HTML potrebbe essere un formato candidabile, ma esso è troppo strettamente legato alla presentazione delle informazioni, piuttosto che alla rappresentazione del contenuto informativo</a:t>
            </a:r>
          </a:p>
          <a:p>
            <a:r>
              <a:rPr lang="it-IT" sz="2000" dirty="0" smtClean="0"/>
              <a:t>XML invece permette di rappresentare la struttura delle informazioni</a:t>
            </a:r>
          </a:p>
          <a:p>
            <a:r>
              <a:rPr lang="it-IT" sz="2000" dirty="0" smtClean="0"/>
              <a:t>SOAP è un formato di packaging molto comune, costruito su XML</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Layer</a:t>
            </a:r>
            <a:r>
              <a:rPr lang="it-IT" dirty="0" smtClean="0"/>
              <a:t> 4: </a:t>
            </a:r>
            <a:r>
              <a:rPr lang="it-IT" dirty="0" err="1" smtClean="0"/>
              <a:t>Transport</a:t>
            </a:r>
            <a:endParaRPr lang="it-IT" dirty="0"/>
          </a:p>
        </p:txBody>
      </p:sp>
      <p:sp>
        <p:nvSpPr>
          <p:cNvPr id="3" name="Segnaposto contenuto 2"/>
          <p:cNvSpPr>
            <a:spLocks noGrp="1"/>
          </p:cNvSpPr>
          <p:nvPr>
            <p:ph idx="1"/>
          </p:nvPr>
        </p:nvSpPr>
        <p:spPr/>
        <p:txBody>
          <a:bodyPr/>
          <a:lstStyle/>
          <a:p>
            <a:r>
              <a:rPr lang="it-IT" sz="2000" dirty="0" smtClean="0"/>
              <a:t>Il livello di trasporto include le varie tecnologie che permettono la comunicazione </a:t>
            </a:r>
            <a:r>
              <a:rPr lang="it-IT" sz="2000" dirty="0" err="1" smtClean="0"/>
              <a:t>application-to-application</a:t>
            </a:r>
            <a:endParaRPr lang="it-IT" sz="2000" dirty="0" smtClean="0"/>
          </a:p>
          <a:p>
            <a:r>
              <a:rPr lang="it-IT" sz="2000" dirty="0" smtClean="0"/>
              <a:t>Alcuni protocolli utilizzati sono TCP, HTTP, SMTP e </a:t>
            </a:r>
            <a:r>
              <a:rPr lang="it-IT" sz="2000" dirty="0" err="1" smtClean="0"/>
              <a:t>Jabber</a:t>
            </a:r>
            <a:endParaRPr lang="it-IT" sz="2000" dirty="0" smtClean="0"/>
          </a:p>
          <a:p>
            <a:r>
              <a:rPr lang="it-IT" sz="2000" dirty="0" smtClean="0"/>
              <a:t>Il ruolo primario del livello di trasporto è quello di muovere dati tra due o più locazioni della rete</a:t>
            </a:r>
          </a:p>
          <a:p>
            <a:r>
              <a:rPr lang="it-IT" sz="2000" dirty="0" smtClean="0"/>
              <a:t>I WS possono essere costruiti sopra qualunque protocollo di trasporto</a:t>
            </a:r>
          </a:p>
          <a:p>
            <a:r>
              <a:rPr lang="it-IT" sz="2000" dirty="0" smtClean="0"/>
              <a:t>La scelta del protocollo di trasporto da utilizzare dipende dalle esigenze specifiche. HTTP ad esempio include il servizio firewall più </a:t>
            </a:r>
            <a:r>
              <a:rPr lang="it-IT" sz="2000" dirty="0" err="1" smtClean="0"/>
              <a:t>ubiquo</a:t>
            </a:r>
            <a:r>
              <a:rPr lang="it-IT" sz="2000" dirty="0" smtClean="0"/>
              <a:t>, ma non supporta la comunicazione asincrona. </a:t>
            </a:r>
            <a:r>
              <a:rPr lang="it-IT" sz="2000" dirty="0" err="1" smtClean="0"/>
              <a:t>Jabber</a:t>
            </a:r>
            <a:r>
              <a:rPr lang="it-IT" sz="2000" dirty="0" smtClean="0"/>
              <a:t> invece, pur non essendo un vero standard, rappresenta una buona soluzione per instaurare canali di comunicazione asincrona.</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Layer</a:t>
            </a:r>
            <a:r>
              <a:rPr lang="it-IT" dirty="0" smtClean="0"/>
              <a:t> 5: Network</a:t>
            </a:r>
            <a:endParaRPr lang="it-IT" dirty="0"/>
          </a:p>
        </p:txBody>
      </p:sp>
      <p:sp>
        <p:nvSpPr>
          <p:cNvPr id="3" name="Segnaposto contenuto 2"/>
          <p:cNvSpPr>
            <a:spLocks noGrp="1"/>
          </p:cNvSpPr>
          <p:nvPr>
            <p:ph idx="1"/>
          </p:nvPr>
        </p:nvSpPr>
        <p:spPr/>
        <p:txBody>
          <a:bodyPr/>
          <a:lstStyle/>
          <a:p>
            <a:r>
              <a:rPr lang="it-IT" sz="2000" dirty="0" smtClean="0"/>
              <a:t>Il livello Network è lo stesso che nel modello TCP/IP</a:t>
            </a:r>
          </a:p>
          <a:p>
            <a:r>
              <a:rPr lang="it-IT" sz="2000" dirty="0" smtClean="0"/>
              <a:t>Fornisce le principali funzionalità per l’</a:t>
            </a:r>
            <a:r>
              <a:rPr lang="it-IT" sz="2000" dirty="0" err="1" smtClean="0"/>
              <a:t>addressing</a:t>
            </a:r>
            <a:r>
              <a:rPr lang="it-IT" sz="2000" dirty="0" smtClean="0"/>
              <a:t> ed il </a:t>
            </a:r>
            <a:r>
              <a:rPr lang="it-IT" sz="2000" dirty="0" err="1" smtClean="0"/>
              <a:t>routing</a:t>
            </a:r>
            <a:r>
              <a:rPr lang="it-IT" sz="2000" dirty="0" smtClean="0"/>
              <a:t> su rete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applicazioni</a:t>
            </a:r>
            <a:endParaRPr lang="it-IT" dirty="0"/>
          </a:p>
        </p:txBody>
      </p:sp>
      <p:sp>
        <p:nvSpPr>
          <p:cNvPr id="3" name="Segnaposto contenuto 2"/>
          <p:cNvSpPr>
            <a:spLocks noGrp="1"/>
          </p:cNvSpPr>
          <p:nvPr>
            <p:ph idx="1"/>
          </p:nvPr>
        </p:nvSpPr>
        <p:spPr/>
        <p:txBody>
          <a:bodyPr/>
          <a:lstStyle/>
          <a:p>
            <a:r>
              <a:rPr lang="it-IT" sz="2000" dirty="0" smtClean="0"/>
              <a:t>Le funzionalità del WS sono implementate attraverso un codice, che rappresenta un generico “livello delle applicazioni” che si serve dei vari </a:t>
            </a:r>
            <a:r>
              <a:rPr lang="it-IT" sz="2000" dirty="0" err="1" smtClean="0"/>
              <a:t>layer</a:t>
            </a:r>
            <a:r>
              <a:rPr lang="it-IT" sz="2000" dirty="0" smtClean="0"/>
              <a:t> dello </a:t>
            </a:r>
            <a:r>
              <a:rPr lang="it-IT" sz="2000" dirty="0" err="1" smtClean="0"/>
              <a:t>stack</a:t>
            </a:r>
            <a:r>
              <a:rPr lang="it-IT" sz="2000" dirty="0" smtClean="0"/>
              <a:t> sottostanti</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Modello </a:t>
            </a:r>
            <a:r>
              <a:rPr lang="it-IT" dirty="0" err="1" smtClean="0"/>
              <a:t>Peer</a:t>
            </a:r>
            <a:r>
              <a:rPr lang="it-IT" dirty="0" smtClean="0"/>
              <a:t> </a:t>
            </a:r>
            <a:r>
              <a:rPr lang="it-IT" dirty="0" err="1" smtClean="0"/>
              <a:t>Services</a:t>
            </a:r>
            <a:endParaRPr lang="it-IT" dirty="0"/>
          </a:p>
        </p:txBody>
      </p:sp>
      <p:sp>
        <p:nvSpPr>
          <p:cNvPr id="3" name="Segnaposto contenuto 2"/>
          <p:cNvSpPr>
            <a:spLocks noGrp="1"/>
          </p:cNvSpPr>
          <p:nvPr>
            <p:ph idx="1"/>
          </p:nvPr>
        </p:nvSpPr>
        <p:spPr/>
        <p:txBody>
          <a:bodyPr/>
          <a:lstStyle/>
          <a:p>
            <a:r>
              <a:rPr lang="it-IT" sz="2000" dirty="0" smtClean="0"/>
              <a:t>Rappresenta una visione alternativa dei WS</a:t>
            </a:r>
          </a:p>
          <a:p>
            <a:r>
              <a:rPr lang="it-IT" sz="2000" dirty="0" smtClean="0"/>
              <a:t>Basato sull’architettura P2P, prevede che un insieme di membri condividano una collezione di servizi</a:t>
            </a:r>
          </a:p>
          <a:p>
            <a:r>
              <a:rPr lang="it-IT" sz="2000" dirty="0" smtClean="0"/>
              <a:t>Esistono evidenti similitudini tra il modello P2P e i WS</a:t>
            </a:r>
          </a:p>
          <a:p>
            <a:r>
              <a:rPr lang="it-IT" sz="2000" dirty="0" smtClean="0"/>
              <a:t>La principale differenza è che nei sistemi P2P il ruolo di consumer e provider è molto interscambiabile, mentre nei WS la differenza è solitamente netta</a:t>
            </a:r>
          </a:p>
          <a:p>
            <a:r>
              <a:rPr lang="it-IT" sz="2000" dirty="0" err="1" smtClean="0"/>
              <a:t>Instant</a:t>
            </a:r>
            <a:r>
              <a:rPr lang="it-IT" sz="2000" dirty="0" smtClean="0"/>
              <a:t> </a:t>
            </a:r>
            <a:r>
              <a:rPr lang="it-IT" sz="2000" dirty="0" err="1" smtClean="0"/>
              <a:t>Messaging</a:t>
            </a:r>
            <a:r>
              <a:rPr lang="it-IT" sz="2000" dirty="0" smtClean="0"/>
              <a:t> è un esempio molto noto di modello WS P2P.</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SOAP: Concetti di base</a:t>
            </a:r>
            <a:endParaRPr lang="it-IT" dirty="0"/>
          </a:p>
        </p:txBody>
      </p:sp>
      <p:sp>
        <p:nvSpPr>
          <p:cNvPr id="3" name="Segnaposto contenuto 2"/>
          <p:cNvSpPr>
            <a:spLocks noGrp="1"/>
          </p:cNvSpPr>
          <p:nvPr>
            <p:ph idx="1"/>
          </p:nvPr>
        </p:nvSpPr>
        <p:spPr/>
        <p:txBody>
          <a:bodyPr/>
          <a:lstStyle/>
          <a:p>
            <a:r>
              <a:rPr lang="it-IT" sz="2000" dirty="0" smtClean="0"/>
              <a:t>E’ un protocollo standard di packaging per i messaggi che si scambiano le applicazioni</a:t>
            </a:r>
          </a:p>
          <a:p>
            <a:r>
              <a:rPr lang="it-IT" sz="2000" dirty="0" smtClean="0"/>
              <a:t>La specifica definisce niente più che una semplice busta basata su XML per le informazioni che vengono trasferite, ed un insieme di regole per la traduzione dei tipi di dati delle applicazioni in rappresentazioni XML</a:t>
            </a:r>
          </a:p>
          <a:p>
            <a:r>
              <a:rPr lang="it-IT" sz="2000" dirty="0" smtClean="0"/>
              <a:t>SOAP è un’applicazione delle specifiche XML</a:t>
            </a:r>
          </a:p>
          <a:p>
            <a:r>
              <a:rPr lang="it-IT" sz="2000" dirty="0" smtClean="0"/>
              <a:t>Si rifà fortemente agli standard XML come XML Schema e XML </a:t>
            </a:r>
            <a:r>
              <a:rPr lang="it-IT" sz="2000" dirty="0" err="1" smtClean="0"/>
              <a:t>Namespace</a:t>
            </a:r>
            <a:endParaRPr lang="it-IT" sz="2000" dirty="0" smtClean="0"/>
          </a:p>
          <a:p>
            <a:r>
              <a:rPr lang="it-IT" sz="2000" dirty="0" smtClean="0"/>
              <a:t>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 un Web Service?</a:t>
            </a:r>
            <a:endParaRPr lang="it-IT" dirty="0"/>
          </a:p>
        </p:txBody>
      </p:sp>
      <p:sp>
        <p:nvSpPr>
          <p:cNvPr id="3" name="Segnaposto contenuto 2"/>
          <p:cNvSpPr>
            <a:spLocks noGrp="1"/>
          </p:cNvSpPr>
          <p:nvPr>
            <p:ph idx="1"/>
          </p:nvPr>
        </p:nvSpPr>
        <p:spPr/>
        <p:txBody>
          <a:bodyPr/>
          <a:lstStyle/>
          <a:p>
            <a:r>
              <a:rPr lang="it-IT" sz="2400" dirty="0" smtClean="0"/>
              <a:t>Un WS è un’interfaccia accessibile in rete per funzionalità applicative, costruita utilizzando tecnologie Internet standard</a:t>
            </a:r>
          </a:p>
          <a:p>
            <a:r>
              <a:rPr lang="it-IT" sz="2400" dirty="0" smtClean="0"/>
              <a:t>In altre parole, se un’applicazione è tale che si può accedere ad essa tramite una combinazione di protocolli Internet standard come HTTP, XML, SMTP, allora quell’applicazione è un Web Service </a:t>
            </a:r>
          </a:p>
          <a:p>
            <a:r>
              <a:rPr lang="it-IT" sz="2400" dirty="0" smtClean="0"/>
              <a:t>Quindi si tratta di un concetto semplice, e per nulla nuovo. Piuttosto, esso sintetizza dei concetti già esistenti da anni relativamente al Web.</a:t>
            </a:r>
            <a:endParaRPr lang="it-IT" sz="2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XML </a:t>
            </a:r>
            <a:r>
              <a:rPr lang="it-IT" dirty="0" err="1" smtClean="0"/>
              <a:t>Messaging</a:t>
            </a:r>
            <a:endParaRPr lang="it-IT" dirty="0"/>
          </a:p>
        </p:txBody>
      </p:sp>
      <p:sp>
        <p:nvSpPr>
          <p:cNvPr id="3" name="Segnaposto contenuto 2"/>
          <p:cNvSpPr>
            <a:spLocks noGrp="1"/>
          </p:cNvSpPr>
          <p:nvPr>
            <p:ph idx="1"/>
          </p:nvPr>
        </p:nvSpPr>
        <p:spPr/>
        <p:txBody>
          <a:bodyPr/>
          <a:lstStyle/>
          <a:p>
            <a:r>
              <a:rPr lang="it-IT" sz="2000" dirty="0" smtClean="0"/>
              <a:t>Un messaggio può essere qualunque cosa: un ordinativo d’acquisto, una prenotazione di un volo, una richiesta di ricerca in un catalogo e così via</a:t>
            </a:r>
          </a:p>
          <a:p>
            <a:r>
              <a:rPr lang="it-IT" sz="2000" dirty="0" smtClean="0"/>
              <a:t>Essendo XML indipendente da qualunque piattaforma o linguaggio di programmazione, esso può consentire di fare comunicare applicazioni che girano su sistemi operativi diversi, basandosi su linguaggi diversi</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RPC e EDI</a:t>
            </a:r>
            <a:endParaRPr lang="it-IT" dirty="0"/>
          </a:p>
        </p:txBody>
      </p:sp>
      <p:sp>
        <p:nvSpPr>
          <p:cNvPr id="3" name="Segnaposto contenuto 2"/>
          <p:cNvSpPr>
            <a:spLocks noGrp="1"/>
          </p:cNvSpPr>
          <p:nvPr>
            <p:ph idx="1"/>
          </p:nvPr>
        </p:nvSpPr>
        <p:spPr/>
        <p:txBody>
          <a:bodyPr/>
          <a:lstStyle/>
          <a:p>
            <a:r>
              <a:rPr lang="it-IT" sz="2000" dirty="0" smtClean="0"/>
              <a:t>SOAP ha due applicazioni possibili: RPC e EDI</a:t>
            </a:r>
          </a:p>
          <a:p>
            <a:r>
              <a:rPr lang="it-IT" sz="2000" dirty="0" smtClean="0"/>
              <a:t>Remote Procedure </a:t>
            </a:r>
            <a:r>
              <a:rPr lang="it-IT" sz="2000" dirty="0" err="1" smtClean="0"/>
              <a:t>Call</a:t>
            </a:r>
            <a:r>
              <a:rPr lang="it-IT" sz="2000" dirty="0" smtClean="0"/>
              <a:t> (RPC) è un meccanismo che permette a metodi che girano su macchine diverse di “chiamarsi” a vicenda scambiandosi dei parametri</a:t>
            </a:r>
          </a:p>
          <a:p>
            <a:r>
              <a:rPr lang="it-IT" sz="2000" dirty="0" smtClean="0"/>
              <a:t> Electronic </a:t>
            </a:r>
            <a:r>
              <a:rPr lang="it-IT" sz="2000" dirty="0" err="1" smtClean="0"/>
              <a:t>Document</a:t>
            </a:r>
            <a:r>
              <a:rPr lang="it-IT" sz="2000" dirty="0" smtClean="0"/>
              <a:t> </a:t>
            </a:r>
            <a:r>
              <a:rPr lang="it-IT" sz="2000" dirty="0" err="1" smtClean="0"/>
              <a:t>Interchange</a:t>
            </a:r>
            <a:r>
              <a:rPr lang="it-IT" sz="2000" dirty="0" smtClean="0"/>
              <a:t> (EDI) definisce un formato standard per documenti e messaggi finanziari e commerciali</a:t>
            </a:r>
          </a:p>
          <a:p>
            <a:r>
              <a:rPr lang="it-IT" sz="2000" dirty="0" smtClean="0"/>
              <a:t>Si può usare un “</a:t>
            </a:r>
            <a:r>
              <a:rPr lang="it-IT" sz="2000" dirty="0" err="1" smtClean="0"/>
              <a:t>document</a:t>
            </a:r>
            <a:r>
              <a:rPr lang="it-IT" sz="2000" dirty="0" smtClean="0"/>
              <a:t> style” SOAP basato su EDI, con XML che rappresenterà ordini, tabelle fiscali e documenti simili. Oppure usare un “RPC style” SOAP basato su RPC dove XML rappresenterà argomenti per metodi o valori di ritorno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Necessità di una codifica standard</a:t>
            </a:r>
            <a:endParaRPr lang="it-IT" dirty="0"/>
          </a:p>
        </p:txBody>
      </p:sp>
      <p:sp>
        <p:nvSpPr>
          <p:cNvPr id="3" name="Segnaposto contenuto 2"/>
          <p:cNvSpPr>
            <a:spLocks noGrp="1"/>
          </p:cNvSpPr>
          <p:nvPr>
            <p:ph idx="1"/>
          </p:nvPr>
        </p:nvSpPr>
        <p:spPr>
          <a:xfrm>
            <a:off x="1116013" y="1600201"/>
            <a:ext cx="7570787" cy="748680"/>
          </a:xfrm>
        </p:spPr>
        <p:txBody>
          <a:bodyPr/>
          <a:lstStyle/>
          <a:p>
            <a:r>
              <a:rPr lang="it-IT" sz="2000" dirty="0" smtClean="0"/>
              <a:t>Un’informazione, come ad es. un numero di telefono, si può rappresentare in diversi modi</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1026" name="Picture 2"/>
          <p:cNvPicPr>
            <a:picLocks noChangeAspect="1" noChangeArrowheads="1"/>
          </p:cNvPicPr>
          <p:nvPr/>
        </p:nvPicPr>
        <p:blipFill>
          <a:blip r:embed="rId2" cstate="print"/>
          <a:srcRect/>
          <a:stretch>
            <a:fillRect/>
          </a:stretch>
        </p:blipFill>
        <p:spPr bwMode="auto">
          <a:xfrm>
            <a:off x="1187625" y="2709863"/>
            <a:ext cx="7540334" cy="2743591"/>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Codifica standard</a:t>
            </a:r>
            <a:endParaRPr lang="it-IT" dirty="0"/>
          </a:p>
        </p:txBody>
      </p:sp>
      <p:sp>
        <p:nvSpPr>
          <p:cNvPr id="3" name="Segnaposto contenuto 2"/>
          <p:cNvSpPr>
            <a:spLocks noGrp="1"/>
          </p:cNvSpPr>
          <p:nvPr>
            <p:ph idx="1"/>
          </p:nvPr>
        </p:nvSpPr>
        <p:spPr/>
        <p:txBody>
          <a:bodyPr/>
          <a:lstStyle/>
          <a:p>
            <a:r>
              <a:rPr lang="it-IT" sz="2000" dirty="0" smtClean="0"/>
              <a:t>Oltre a dire che stiamo usando XML, dobbiamo definire:</a:t>
            </a:r>
          </a:p>
          <a:p>
            <a:pPr lvl="1"/>
            <a:r>
              <a:rPr lang="it-IT" sz="1600" dirty="0" smtClean="0"/>
              <a:t>Il tipo di informazione che stiamo scambiando</a:t>
            </a:r>
          </a:p>
          <a:p>
            <a:pPr lvl="1"/>
            <a:r>
              <a:rPr lang="it-IT" sz="1600" dirty="0" smtClean="0"/>
              <a:t>Come l’informazione viene espressa in XML</a:t>
            </a:r>
          </a:p>
          <a:p>
            <a:pPr lvl="1"/>
            <a:r>
              <a:rPr lang="it-IT" sz="1600" dirty="0" smtClean="0"/>
              <a:t>Come inviare realmente l’informazione</a:t>
            </a:r>
          </a:p>
          <a:p>
            <a:pPr lvl="1"/>
            <a:endParaRPr lang="it-IT" sz="1600" dirty="0" smtClean="0"/>
          </a:p>
          <a:p>
            <a:pPr lvl="1">
              <a:buNone/>
            </a:pPr>
            <a:r>
              <a:rPr lang="it-IT" sz="1600" dirty="0" smtClean="0"/>
              <a:t>Senza tali informazioni, le applicazioni non saprebbero decodificare i messaggi, anche sapendo che essi sono codificati in XML. SOAP fornisce questo tipo di informazioni</a:t>
            </a:r>
            <a:endParaRPr lang="it-IT" sz="16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SOAP</a:t>
            </a:r>
            <a:endParaRPr lang="it-IT" dirty="0"/>
          </a:p>
        </p:txBody>
      </p:sp>
      <p:sp>
        <p:nvSpPr>
          <p:cNvPr id="3" name="Segnaposto contenuto 2"/>
          <p:cNvSpPr>
            <a:spLocks noGrp="1"/>
          </p:cNvSpPr>
          <p:nvPr>
            <p:ph idx="1"/>
          </p:nvPr>
        </p:nvSpPr>
        <p:spPr/>
        <p:txBody>
          <a:bodyPr/>
          <a:lstStyle/>
          <a:p>
            <a:r>
              <a:rPr lang="it-IT" sz="2000" dirty="0" smtClean="0"/>
              <a:t>Un messaggio SOAP consiste di una busta contenente un </a:t>
            </a:r>
            <a:r>
              <a:rPr lang="it-IT" sz="2000" dirty="0" err="1" smtClean="0"/>
              <a:t>header</a:t>
            </a:r>
            <a:r>
              <a:rPr lang="it-IT" sz="2000" dirty="0" smtClean="0"/>
              <a:t> (opzionale) e un body (richiesto)</a:t>
            </a:r>
          </a:p>
          <a:p>
            <a:r>
              <a:rPr lang="en-US" sz="2000" dirty="0" err="1" smtClean="0"/>
              <a:t>L’header</a:t>
            </a:r>
            <a:r>
              <a:rPr lang="en-US" sz="2000" dirty="0" smtClean="0"/>
              <a:t> </a:t>
            </a:r>
            <a:r>
              <a:rPr lang="en-US" sz="2000" dirty="0" err="1" smtClean="0"/>
              <a:t>contiene</a:t>
            </a:r>
            <a:r>
              <a:rPr lang="en-US" sz="2000" dirty="0" smtClean="0"/>
              <a:t> </a:t>
            </a:r>
            <a:r>
              <a:rPr lang="en-US" sz="2000" dirty="0" err="1" smtClean="0"/>
              <a:t>blocchi</a:t>
            </a:r>
            <a:r>
              <a:rPr lang="en-US" sz="2000" dirty="0" smtClean="0"/>
              <a:t> </a:t>
            </a:r>
            <a:r>
              <a:rPr lang="en-US" sz="2000" dirty="0" err="1" smtClean="0"/>
              <a:t>di</a:t>
            </a:r>
            <a:r>
              <a:rPr lang="en-US" sz="2000" dirty="0" smtClean="0"/>
              <a:t> </a:t>
            </a:r>
            <a:r>
              <a:rPr lang="en-US" sz="2000" dirty="0" err="1" smtClean="0"/>
              <a:t>informazione</a:t>
            </a:r>
            <a:r>
              <a:rPr lang="en-US" sz="2000" dirty="0" smtClean="0"/>
              <a:t> </a:t>
            </a:r>
            <a:r>
              <a:rPr lang="en-US" sz="2000" dirty="0" err="1" smtClean="0"/>
              <a:t>che</a:t>
            </a:r>
            <a:r>
              <a:rPr lang="en-US" sz="2000" dirty="0" smtClean="0"/>
              <a:t> </a:t>
            </a:r>
            <a:r>
              <a:rPr lang="en-US" sz="2000" dirty="0" err="1" smtClean="0"/>
              <a:t>indicano</a:t>
            </a:r>
            <a:r>
              <a:rPr lang="en-US" sz="2000" dirty="0" smtClean="0"/>
              <a:t> come </a:t>
            </a:r>
            <a:r>
              <a:rPr lang="en-US" sz="2000" dirty="0" err="1" smtClean="0"/>
              <a:t>il</a:t>
            </a:r>
            <a:r>
              <a:rPr lang="en-US" sz="2000" dirty="0" smtClean="0"/>
              <a:t> </a:t>
            </a:r>
            <a:r>
              <a:rPr lang="en-US" sz="2000" dirty="0" err="1" smtClean="0"/>
              <a:t>messaggio</a:t>
            </a:r>
            <a:r>
              <a:rPr lang="en-US" sz="2000" dirty="0" smtClean="0"/>
              <a:t> </a:t>
            </a:r>
            <a:r>
              <a:rPr lang="en-US" sz="2000" dirty="0" err="1" smtClean="0"/>
              <a:t>deve</a:t>
            </a:r>
            <a:r>
              <a:rPr lang="en-US" sz="2000" dirty="0" smtClean="0"/>
              <a:t> </a:t>
            </a:r>
            <a:r>
              <a:rPr lang="en-US" sz="2000" dirty="0" err="1" smtClean="0"/>
              <a:t>essere</a:t>
            </a:r>
            <a:r>
              <a:rPr lang="en-US" sz="2000" dirty="0" smtClean="0"/>
              <a:t> </a:t>
            </a:r>
            <a:r>
              <a:rPr lang="en-US" sz="2000" dirty="0" err="1" smtClean="0"/>
              <a:t>processato</a:t>
            </a:r>
            <a:r>
              <a:rPr lang="en-US" sz="2000" dirty="0" smtClean="0"/>
              <a:t> (</a:t>
            </a:r>
            <a:r>
              <a:rPr lang="en-US" sz="2000" dirty="0" err="1" smtClean="0"/>
              <a:t>settaggi</a:t>
            </a:r>
            <a:r>
              <a:rPr lang="en-US" sz="2000" dirty="0" smtClean="0"/>
              <a:t> </a:t>
            </a:r>
            <a:r>
              <a:rPr lang="en-US" sz="2000" dirty="0" err="1" smtClean="0"/>
              <a:t>sul</a:t>
            </a:r>
            <a:r>
              <a:rPr lang="en-US" sz="2000" dirty="0" smtClean="0"/>
              <a:t> routing e </a:t>
            </a:r>
            <a:r>
              <a:rPr lang="en-US" sz="2000" dirty="0" err="1" smtClean="0"/>
              <a:t>sulla</a:t>
            </a:r>
            <a:r>
              <a:rPr lang="en-US" sz="2000" dirty="0" smtClean="0"/>
              <a:t> delivery, </a:t>
            </a:r>
            <a:r>
              <a:rPr lang="en-US" sz="2000" dirty="0" err="1" smtClean="0"/>
              <a:t>asserzioni</a:t>
            </a:r>
            <a:r>
              <a:rPr lang="en-US" sz="2000" dirty="0" smtClean="0"/>
              <a:t> </a:t>
            </a:r>
            <a:r>
              <a:rPr lang="en-US" sz="2000" dirty="0" err="1" smtClean="0"/>
              <a:t>di</a:t>
            </a:r>
            <a:r>
              <a:rPr lang="en-US" sz="2000" dirty="0" smtClean="0"/>
              <a:t> </a:t>
            </a:r>
            <a:r>
              <a:rPr lang="en-US" sz="2000" dirty="0" err="1" smtClean="0"/>
              <a:t>autenticazione</a:t>
            </a:r>
            <a:r>
              <a:rPr lang="en-US" sz="2000" dirty="0" smtClean="0"/>
              <a:t> e </a:t>
            </a:r>
            <a:r>
              <a:rPr lang="en-US" sz="2000" dirty="0" err="1" smtClean="0"/>
              <a:t>autorizzazione</a:t>
            </a:r>
            <a:r>
              <a:rPr lang="en-US" sz="2000" dirty="0" smtClean="0"/>
              <a:t>, e </a:t>
            </a:r>
            <a:r>
              <a:rPr lang="en-US" sz="2000" dirty="0" err="1" smtClean="0"/>
              <a:t>contesti</a:t>
            </a:r>
            <a:r>
              <a:rPr lang="en-US" sz="2000" dirty="0" smtClean="0"/>
              <a:t> </a:t>
            </a:r>
            <a:r>
              <a:rPr lang="en-US" sz="2000" dirty="0" err="1" smtClean="0"/>
              <a:t>di</a:t>
            </a:r>
            <a:r>
              <a:rPr lang="en-US" sz="2000" dirty="0" smtClean="0"/>
              <a:t> </a:t>
            </a:r>
            <a:r>
              <a:rPr lang="en-US" sz="2000" dirty="0" err="1" smtClean="0"/>
              <a:t>transazione</a:t>
            </a:r>
            <a:r>
              <a:rPr lang="en-US" sz="2000" dirty="0" smtClean="0"/>
              <a:t>)</a:t>
            </a:r>
          </a:p>
          <a:p>
            <a:r>
              <a:rPr lang="en-US" sz="2000" dirty="0" smtClean="0"/>
              <a:t> Il body </a:t>
            </a:r>
            <a:r>
              <a:rPr lang="en-US" sz="2000" dirty="0" err="1" smtClean="0"/>
              <a:t>contiene</a:t>
            </a:r>
            <a:r>
              <a:rPr lang="en-US" sz="2000" dirty="0" smtClean="0"/>
              <a:t> </a:t>
            </a:r>
            <a:r>
              <a:rPr lang="en-US" sz="2000" dirty="0" err="1" smtClean="0"/>
              <a:t>il</a:t>
            </a:r>
            <a:r>
              <a:rPr lang="en-US" sz="2000" dirty="0" smtClean="0"/>
              <a:t> </a:t>
            </a:r>
            <a:r>
              <a:rPr lang="en-US" sz="2000" dirty="0" err="1" smtClean="0"/>
              <a:t>messaggio</a:t>
            </a:r>
            <a:r>
              <a:rPr lang="en-US" sz="2000" dirty="0" smtClean="0"/>
              <a:t> </a:t>
            </a:r>
            <a:r>
              <a:rPr lang="en-US" sz="2000" dirty="0" err="1" smtClean="0"/>
              <a:t>vero</a:t>
            </a:r>
            <a:r>
              <a:rPr lang="en-US" sz="2000" dirty="0" smtClean="0"/>
              <a:t> e </a:t>
            </a:r>
            <a:r>
              <a:rPr lang="en-US" sz="2000" dirty="0" err="1" smtClean="0"/>
              <a:t>proprio</a:t>
            </a:r>
            <a:r>
              <a:rPr lang="en-US" sz="2000" dirty="0" smtClean="0"/>
              <a:t>. </a:t>
            </a:r>
            <a:r>
              <a:rPr lang="en-US" sz="2000" dirty="0" err="1" smtClean="0"/>
              <a:t>Qualunque</a:t>
            </a:r>
            <a:r>
              <a:rPr lang="en-US" sz="2000" dirty="0" smtClean="0"/>
              <a:t> </a:t>
            </a:r>
            <a:r>
              <a:rPr lang="en-US" sz="2000" dirty="0" err="1" smtClean="0"/>
              <a:t>cosa</a:t>
            </a:r>
            <a:r>
              <a:rPr lang="en-US" sz="2000" dirty="0" smtClean="0"/>
              <a:t> </a:t>
            </a:r>
            <a:r>
              <a:rPr lang="en-US" sz="2000" dirty="0" err="1" smtClean="0"/>
              <a:t>possa</a:t>
            </a:r>
            <a:r>
              <a:rPr lang="en-US" sz="2000" dirty="0" smtClean="0"/>
              <a:t> </a:t>
            </a:r>
            <a:r>
              <a:rPr lang="en-US" sz="2000" dirty="0" err="1" smtClean="0"/>
              <a:t>essere</a:t>
            </a:r>
            <a:r>
              <a:rPr lang="en-US" sz="2000" dirty="0" smtClean="0"/>
              <a:t> </a:t>
            </a:r>
            <a:r>
              <a:rPr lang="en-US" sz="2000" dirty="0" err="1" smtClean="0"/>
              <a:t>espressa</a:t>
            </a:r>
            <a:r>
              <a:rPr lang="en-US" sz="2000" dirty="0" smtClean="0"/>
              <a:t> in XML </a:t>
            </a:r>
            <a:r>
              <a:rPr lang="en-US" sz="2000" dirty="0" err="1" smtClean="0"/>
              <a:t>può</a:t>
            </a:r>
            <a:r>
              <a:rPr lang="en-US" sz="2000" dirty="0" smtClean="0"/>
              <a:t> </a:t>
            </a:r>
            <a:r>
              <a:rPr lang="en-US" sz="2000" dirty="0" err="1" smtClean="0"/>
              <a:t>andare</a:t>
            </a:r>
            <a:r>
              <a:rPr lang="en-US" sz="2000" dirty="0" smtClean="0"/>
              <a:t> </a:t>
            </a:r>
            <a:r>
              <a:rPr lang="en-US" sz="2000" dirty="0" err="1" smtClean="0"/>
              <a:t>nel</a:t>
            </a:r>
            <a:r>
              <a:rPr lang="en-US" sz="2000" dirty="0" smtClean="0"/>
              <a:t> body </a:t>
            </a:r>
            <a:r>
              <a:rPr lang="en-US" sz="2000" dirty="0" err="1" smtClean="0"/>
              <a:t>di</a:t>
            </a:r>
            <a:r>
              <a:rPr lang="en-US" sz="2000" dirty="0" smtClean="0"/>
              <a:t> un </a:t>
            </a:r>
            <a:r>
              <a:rPr lang="en-US" sz="2000" dirty="0" err="1" smtClean="0"/>
              <a:t>messaggio</a:t>
            </a:r>
            <a:r>
              <a:rPr lang="en-US" sz="2000" dirty="0" smtClean="0"/>
              <a: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SOAP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2050" name="Picture 2"/>
          <p:cNvPicPr>
            <a:picLocks noChangeAspect="1" noChangeArrowheads="1"/>
          </p:cNvPicPr>
          <p:nvPr/>
        </p:nvPicPr>
        <p:blipFill>
          <a:blip r:embed="rId2" cstate="print"/>
          <a:srcRect/>
          <a:stretch>
            <a:fillRect/>
          </a:stretch>
        </p:blipFill>
        <p:spPr bwMode="auto">
          <a:xfrm>
            <a:off x="2625906" y="1412776"/>
            <a:ext cx="4100699" cy="4248471"/>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SOAP</a:t>
            </a:r>
            <a:endParaRPr lang="it-IT" dirty="0"/>
          </a:p>
        </p:txBody>
      </p:sp>
      <p:sp>
        <p:nvSpPr>
          <p:cNvPr id="3" name="Segnaposto contenuto 2"/>
          <p:cNvSpPr>
            <a:spLocks noGrp="1"/>
          </p:cNvSpPr>
          <p:nvPr>
            <p:ph idx="1"/>
          </p:nvPr>
        </p:nvSpPr>
        <p:spPr/>
        <p:txBody>
          <a:bodyPr/>
          <a:lstStyle/>
          <a:p>
            <a:r>
              <a:rPr lang="en-US" sz="2000" dirty="0" smtClean="0"/>
              <a:t>La </a:t>
            </a:r>
            <a:r>
              <a:rPr lang="en-US" sz="2000" dirty="0" err="1" smtClean="0"/>
              <a:t>sintassi</a:t>
            </a:r>
            <a:r>
              <a:rPr lang="en-US" sz="2000" dirty="0" smtClean="0"/>
              <a:t> XML per </a:t>
            </a:r>
            <a:r>
              <a:rPr lang="en-US" sz="2000" dirty="0" err="1" smtClean="0"/>
              <a:t>rappresentare</a:t>
            </a:r>
            <a:r>
              <a:rPr lang="en-US" sz="2000" dirty="0" smtClean="0"/>
              <a:t> un </a:t>
            </a:r>
            <a:r>
              <a:rPr lang="en-US" sz="2000" dirty="0" err="1" smtClean="0"/>
              <a:t>messaggio</a:t>
            </a:r>
            <a:r>
              <a:rPr lang="en-US" sz="2000" dirty="0" smtClean="0"/>
              <a:t> SOAP message è </a:t>
            </a:r>
            <a:r>
              <a:rPr lang="en-US" sz="2000" dirty="0" err="1" smtClean="0"/>
              <a:t>basata</a:t>
            </a:r>
            <a:r>
              <a:rPr lang="en-US" sz="2000" dirty="0" smtClean="0"/>
              <a:t> </a:t>
            </a:r>
            <a:r>
              <a:rPr lang="en-US" sz="2000" dirty="0" err="1" smtClean="0"/>
              <a:t>sul</a:t>
            </a:r>
            <a:r>
              <a:rPr lang="en-US" sz="2000" dirty="0" smtClean="0"/>
              <a:t> namespace http://www.w3.org/2001/06/soap-envelope namespace.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di </a:t>
            </a:r>
            <a:r>
              <a:rPr lang="it-IT" dirty="0" err="1" smtClean="0"/>
              <a:t>document</a:t>
            </a:r>
            <a:r>
              <a:rPr lang="it-IT" dirty="0" smtClean="0"/>
              <a:t> style SOAP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3074" name="Picture 2"/>
          <p:cNvPicPr>
            <a:picLocks noChangeAspect="1" noChangeArrowheads="1"/>
          </p:cNvPicPr>
          <p:nvPr/>
        </p:nvPicPr>
        <p:blipFill>
          <a:blip r:embed="rId2" cstate="print"/>
          <a:srcRect/>
          <a:stretch>
            <a:fillRect/>
          </a:stretch>
        </p:blipFill>
        <p:spPr bwMode="auto">
          <a:xfrm>
            <a:off x="1547664" y="1552448"/>
            <a:ext cx="6830035" cy="446884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SOAP</a:t>
            </a:r>
            <a:endParaRPr lang="it-IT" dirty="0"/>
          </a:p>
        </p:txBody>
      </p:sp>
      <p:sp>
        <p:nvSpPr>
          <p:cNvPr id="3" name="Segnaposto contenuto 2"/>
          <p:cNvSpPr>
            <a:spLocks noGrp="1"/>
          </p:cNvSpPr>
          <p:nvPr>
            <p:ph idx="1"/>
          </p:nvPr>
        </p:nvSpPr>
        <p:spPr/>
        <p:txBody>
          <a:bodyPr/>
          <a:lstStyle/>
          <a:p>
            <a:r>
              <a:rPr lang="it-IT" sz="2000" dirty="0" smtClean="0"/>
              <a:t>Nell’esempio si fa uso dei “</a:t>
            </a:r>
            <a:r>
              <a:rPr lang="it-IT" sz="2000" dirty="0" err="1" smtClean="0"/>
              <a:t>namespace</a:t>
            </a:r>
            <a:r>
              <a:rPr lang="it-IT" sz="2000" dirty="0" smtClean="0"/>
              <a:t>” per definire gli spazi dei nomi principali “</a:t>
            </a:r>
            <a:r>
              <a:rPr lang="it-IT" sz="2000" dirty="0" err="1" smtClean="0"/>
              <a:t>soap-envelop</a:t>
            </a:r>
            <a:r>
              <a:rPr lang="it-IT" sz="2000" dirty="0" smtClean="0"/>
              <a:t>” (s), “</a:t>
            </a:r>
            <a:r>
              <a:rPr lang="it-IT" sz="2000" dirty="0" err="1" smtClean="0"/>
              <a:t>soap-transaction</a:t>
            </a:r>
            <a:r>
              <a:rPr lang="it-IT" sz="2000" dirty="0" smtClean="0"/>
              <a:t>” (m) e “</a:t>
            </a:r>
            <a:r>
              <a:rPr lang="it-IT" sz="2000" dirty="0" err="1" smtClean="0"/>
              <a:t>orderService</a:t>
            </a:r>
            <a:r>
              <a:rPr lang="it-IT" sz="2000" dirty="0" smtClean="0"/>
              <a:t>” (n).</a:t>
            </a:r>
          </a:p>
          <a:p>
            <a:r>
              <a:rPr lang="it-IT" sz="2000" dirty="0" smtClean="0"/>
              <a:t>Ogni messaggio possiede l’elemento “contenitore” s:envelope, l’elemento opzionale s:Header e l’elemento obbligatorio “s:Body”</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Sintassi SOAP</a:t>
            </a:r>
            <a:endParaRPr lang="it-IT" dirty="0"/>
          </a:p>
        </p:txBody>
      </p:sp>
      <p:sp>
        <p:nvSpPr>
          <p:cNvPr id="3" name="Segnaposto contenuto 2"/>
          <p:cNvSpPr>
            <a:spLocks noGrp="1"/>
          </p:cNvSpPr>
          <p:nvPr>
            <p:ph idx="1"/>
          </p:nvPr>
        </p:nvSpPr>
        <p:spPr/>
        <p:txBody>
          <a:bodyPr/>
          <a:lstStyle/>
          <a:p>
            <a:r>
              <a:rPr lang="it-IT" sz="2000" dirty="0" smtClean="0"/>
              <a:t>Ogni </a:t>
            </a:r>
            <a:r>
              <a:rPr lang="it-IT" sz="2000" dirty="0" err="1" smtClean="0"/>
              <a:t>envelope</a:t>
            </a:r>
            <a:r>
              <a:rPr lang="it-IT" sz="2000" dirty="0" smtClean="0"/>
              <a:t> può contenere esattamente un elemento Body</a:t>
            </a:r>
          </a:p>
          <a:p>
            <a:r>
              <a:rPr lang="it-IT" sz="2000" dirty="0" smtClean="0"/>
              <a:t>Il contenuto dell’elemento Body, che può essere composto da un qualunque numero di sottoelementi, rappresenta il messaggio vero e proprio</a:t>
            </a:r>
          </a:p>
          <a:p>
            <a:r>
              <a:rPr lang="it-IT" sz="2000" dirty="0" smtClean="0"/>
              <a:t>Ogni </a:t>
            </a:r>
            <a:r>
              <a:rPr lang="it-IT" sz="2000" dirty="0" err="1" smtClean="0"/>
              <a:t>envelope</a:t>
            </a:r>
            <a:r>
              <a:rPr lang="it-IT" sz="2000" dirty="0" smtClean="0"/>
              <a:t> può contenere al massimo un </a:t>
            </a:r>
            <a:r>
              <a:rPr lang="it-IT" sz="2000" dirty="0" err="1" smtClean="0"/>
              <a:t>Header</a:t>
            </a:r>
            <a:r>
              <a:rPr lang="it-IT" sz="2000" dirty="0" smtClean="0"/>
              <a:t>, che se esiste deve apparire come il primo “figlio” di </a:t>
            </a:r>
            <a:r>
              <a:rPr lang="it-IT" sz="2000" dirty="0" err="1" smtClean="0"/>
              <a:t>envelope</a:t>
            </a:r>
            <a:endParaRPr lang="it-IT" sz="2000" dirty="0" smtClean="0"/>
          </a:p>
          <a:p>
            <a:r>
              <a:rPr lang="it-IT" sz="2000" dirty="0" smtClean="0"/>
              <a:t>Il proposito di un </a:t>
            </a:r>
            <a:r>
              <a:rPr lang="it-IT" sz="2000" dirty="0" err="1" smtClean="0"/>
              <a:t>header</a:t>
            </a:r>
            <a:r>
              <a:rPr lang="it-IT" sz="2000" dirty="0" smtClean="0"/>
              <a:t> è quello di comunicare informazioni contestuali utili per processare un messaggio (ad esempio, credenziali di autenticazione).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 un WS</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1026" name="Picture 2"/>
          <p:cNvPicPr>
            <a:picLocks noChangeAspect="1" noChangeArrowheads="1"/>
          </p:cNvPicPr>
          <p:nvPr/>
        </p:nvPicPr>
        <p:blipFill>
          <a:blip r:embed="rId2" cstate="print"/>
          <a:srcRect/>
          <a:stretch>
            <a:fillRect/>
          </a:stretch>
        </p:blipFill>
        <p:spPr bwMode="auto">
          <a:xfrm>
            <a:off x="1337014" y="2132856"/>
            <a:ext cx="7394254" cy="2304256"/>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RPC Style</a:t>
            </a:r>
            <a:endParaRPr lang="it-IT" dirty="0"/>
          </a:p>
        </p:txBody>
      </p:sp>
      <p:sp>
        <p:nvSpPr>
          <p:cNvPr id="3" name="Segnaposto contenuto 2"/>
          <p:cNvSpPr>
            <a:spLocks noGrp="1"/>
          </p:cNvSpPr>
          <p:nvPr>
            <p:ph idx="1"/>
          </p:nvPr>
        </p:nvSpPr>
        <p:spPr/>
        <p:txBody>
          <a:bodyPr/>
          <a:lstStyle/>
          <a:p>
            <a:r>
              <a:rPr lang="it-IT" sz="2000" dirty="0" smtClean="0"/>
              <a:t>Solitamente viaggiano in coppia: un messaggio di richiesta ed un messaggio di risposta</a:t>
            </a:r>
          </a:p>
          <a:p>
            <a:r>
              <a:rPr lang="it-IT" sz="2000" dirty="0" smtClean="0"/>
              <a:t>Si immagini, come esempio, che il server offra la seguente funzione che ritorna il valore azionario di un’azienda:</a:t>
            </a:r>
          </a:p>
          <a:p>
            <a:r>
              <a:rPr lang="it-IT" sz="2000" dirty="0" smtClean="0"/>
              <a:t>Public </a:t>
            </a:r>
            <a:r>
              <a:rPr lang="it-IT" sz="2000" dirty="0" err="1" smtClean="0"/>
              <a:t>float</a:t>
            </a:r>
            <a:r>
              <a:rPr lang="it-IT" sz="2000" dirty="0" smtClean="0"/>
              <a:t> </a:t>
            </a:r>
            <a:r>
              <a:rPr lang="it-IT" sz="2000" dirty="0" err="1" smtClean="0"/>
              <a:t>getQuote</a:t>
            </a:r>
            <a:r>
              <a:rPr lang="it-IT" sz="2000" dirty="0" smtClean="0"/>
              <a:t>(</a:t>
            </a:r>
            <a:r>
              <a:rPr lang="it-IT" sz="2000" dirty="0" err="1" smtClean="0"/>
              <a:t>String</a:t>
            </a:r>
            <a:r>
              <a:rPr lang="it-IT" sz="2000" dirty="0" smtClean="0"/>
              <a:t> </a:t>
            </a:r>
            <a:r>
              <a:rPr lang="it-IT" sz="2000" dirty="0" err="1" smtClean="0"/>
              <a:t>symbol</a:t>
            </a:r>
            <a:r>
              <a:rPr lang="it-IT" sz="2000" dirty="0" smtClean="0"/>
              <a:t>);</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di richiesta</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1026" name="Picture 2"/>
          <p:cNvPicPr>
            <a:picLocks noChangeAspect="1" noChangeArrowheads="1"/>
          </p:cNvPicPr>
          <p:nvPr/>
        </p:nvPicPr>
        <p:blipFill>
          <a:blip r:embed="rId2" cstate="print"/>
          <a:srcRect/>
          <a:stretch>
            <a:fillRect/>
          </a:stretch>
        </p:blipFill>
        <p:spPr bwMode="auto">
          <a:xfrm>
            <a:off x="1464931" y="1556793"/>
            <a:ext cx="7170158" cy="432048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di risposta</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2050" name="Picture 2"/>
          <p:cNvPicPr>
            <a:picLocks noChangeAspect="1" noChangeArrowheads="1"/>
          </p:cNvPicPr>
          <p:nvPr/>
        </p:nvPicPr>
        <p:blipFill>
          <a:blip r:embed="rId2" cstate="print"/>
          <a:srcRect/>
          <a:stretch>
            <a:fillRect/>
          </a:stretch>
        </p:blipFill>
        <p:spPr bwMode="auto">
          <a:xfrm>
            <a:off x="1514035" y="1772816"/>
            <a:ext cx="6965370" cy="2952327"/>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L’attributo </a:t>
            </a:r>
            <a:r>
              <a:rPr lang="it-IT" dirty="0" err="1" smtClean="0"/>
              <a:t>mustUnderstand</a:t>
            </a:r>
            <a:endParaRPr lang="it-IT" dirty="0"/>
          </a:p>
        </p:txBody>
      </p:sp>
      <p:sp>
        <p:nvSpPr>
          <p:cNvPr id="3" name="Segnaposto contenuto 2"/>
          <p:cNvSpPr>
            <a:spLocks noGrp="1"/>
          </p:cNvSpPr>
          <p:nvPr>
            <p:ph idx="1"/>
          </p:nvPr>
        </p:nvSpPr>
        <p:spPr/>
        <p:txBody>
          <a:bodyPr/>
          <a:lstStyle/>
          <a:p>
            <a:r>
              <a:rPr lang="it-IT" sz="2000" dirty="0" smtClean="0"/>
              <a:t>Questo attributo appare nell’</a:t>
            </a:r>
            <a:r>
              <a:rPr lang="it-IT" sz="2000" dirty="0" err="1" smtClean="0"/>
              <a:t>header</a:t>
            </a:r>
            <a:r>
              <a:rPr lang="it-IT" sz="2000" dirty="0" smtClean="0"/>
              <a:t> del messaggio. Se è settato uguale a “</a:t>
            </a:r>
            <a:r>
              <a:rPr lang="it-IT" sz="2000" dirty="0" err="1" smtClean="0"/>
              <a:t>true</a:t>
            </a:r>
            <a:r>
              <a:rPr lang="it-IT" sz="2000" dirty="0" smtClean="0"/>
              <a:t>”, esso impone al ricevente del messaggio di “comprendere” il contenuto dell’</a:t>
            </a:r>
            <a:r>
              <a:rPr lang="it-IT" sz="2000" dirty="0" err="1" smtClean="0"/>
              <a:t>header</a:t>
            </a:r>
            <a:r>
              <a:rPr lang="it-IT" sz="2000" dirty="0" smtClean="0"/>
              <a:t> oltre che del body</a:t>
            </a:r>
          </a:p>
          <a:p>
            <a:r>
              <a:rPr lang="it-IT" sz="2000" dirty="0" smtClean="0"/>
              <a:t>Se il contenuto dell’</a:t>
            </a:r>
            <a:r>
              <a:rPr lang="it-IT" sz="2000" dirty="0" err="1" smtClean="0"/>
              <a:t>header</a:t>
            </a:r>
            <a:r>
              <a:rPr lang="it-IT" sz="2000" dirty="0" smtClean="0"/>
              <a:t> non è stato compreso, e </a:t>
            </a:r>
            <a:r>
              <a:rPr lang="it-IT" sz="2000" dirty="0" err="1" smtClean="0"/>
              <a:t>mustUnderstand=</a:t>
            </a:r>
            <a:r>
              <a:rPr lang="it-IT" sz="2000" dirty="0" smtClean="0"/>
              <a:t>“</a:t>
            </a:r>
            <a:r>
              <a:rPr lang="it-IT" sz="2000" dirty="0" err="1" smtClean="0"/>
              <a:t>true</a:t>
            </a:r>
            <a:r>
              <a:rPr lang="it-IT" sz="2000" dirty="0" smtClean="0"/>
              <a:t>”, il ricevente deve rifiutare il messaggio anche nel caso riuscisse a comprendere il Body</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Encoding</a:t>
            </a:r>
            <a:r>
              <a:rPr lang="it-IT" dirty="0" smtClean="0"/>
              <a:t> style</a:t>
            </a:r>
            <a:endParaRPr lang="it-IT" dirty="0"/>
          </a:p>
        </p:txBody>
      </p:sp>
      <p:sp>
        <p:nvSpPr>
          <p:cNvPr id="3" name="Segnaposto contenuto 2"/>
          <p:cNvSpPr>
            <a:spLocks noGrp="1"/>
          </p:cNvSpPr>
          <p:nvPr>
            <p:ph idx="1"/>
          </p:nvPr>
        </p:nvSpPr>
        <p:spPr>
          <a:xfrm>
            <a:off x="1116013" y="1600201"/>
            <a:ext cx="7570787" cy="1180728"/>
          </a:xfrm>
        </p:spPr>
        <p:txBody>
          <a:bodyPr/>
          <a:lstStyle/>
          <a:p>
            <a:r>
              <a:rPr lang="it-IT" sz="2000" dirty="0" smtClean="0"/>
              <a:t>Un </a:t>
            </a:r>
            <a:r>
              <a:rPr lang="it-IT" sz="2000" dirty="0" err="1" smtClean="0"/>
              <a:t>encoding</a:t>
            </a:r>
            <a:r>
              <a:rPr lang="it-IT" sz="2000" dirty="0" smtClean="0"/>
              <a:t> style è un insieme di regole che specificano come i tipi di dato sono codificati attraverso la sintassi XML</a:t>
            </a:r>
          </a:p>
          <a:p>
            <a:r>
              <a:rPr lang="it-IT" sz="2000" dirty="0" smtClean="0"/>
              <a:t>A tale scopo si usa l’attributo </a:t>
            </a:r>
            <a:r>
              <a:rPr lang="it-IT" sz="2000" i="1" dirty="0" err="1" smtClean="0"/>
              <a:t>encodingStyle</a:t>
            </a:r>
            <a:endParaRPr lang="it-IT" sz="2000" dirty="0" smtClean="0"/>
          </a:p>
          <a:p>
            <a:pPr>
              <a:buNone/>
            </a:pP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3074" name="Picture 2"/>
          <p:cNvPicPr>
            <a:picLocks noChangeAspect="1" noChangeArrowheads="1"/>
          </p:cNvPicPr>
          <p:nvPr/>
        </p:nvPicPr>
        <p:blipFill>
          <a:blip r:embed="rId2" cstate="print"/>
          <a:srcRect/>
          <a:stretch>
            <a:fillRect/>
          </a:stretch>
        </p:blipFill>
        <p:spPr bwMode="auto">
          <a:xfrm>
            <a:off x="1093379" y="2996952"/>
            <a:ext cx="7583077" cy="223224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Distinguere tra le versioni SOAP</a:t>
            </a:r>
            <a:endParaRPr lang="it-IT" dirty="0"/>
          </a:p>
        </p:txBody>
      </p:sp>
      <p:sp>
        <p:nvSpPr>
          <p:cNvPr id="3" name="Segnaposto contenuto 2"/>
          <p:cNvSpPr>
            <a:spLocks noGrp="1"/>
          </p:cNvSpPr>
          <p:nvPr>
            <p:ph idx="1"/>
          </p:nvPr>
        </p:nvSpPr>
        <p:spPr/>
        <p:txBody>
          <a:bodyPr/>
          <a:lstStyle/>
          <a:p>
            <a:r>
              <a:rPr lang="it-IT" sz="2000" dirty="0" smtClean="0"/>
              <a:t>La versione di un messaggio SOAP può essere determinata verificando il </a:t>
            </a:r>
            <a:r>
              <a:rPr lang="it-IT" sz="2000" dirty="0" err="1" smtClean="0"/>
              <a:t>namespace</a:t>
            </a:r>
            <a:r>
              <a:rPr lang="it-IT" sz="2000" dirty="0" smtClean="0"/>
              <a:t>.</a:t>
            </a:r>
          </a:p>
          <a:p>
            <a:r>
              <a:rPr lang="it-IT" sz="2000" dirty="0" smtClean="0"/>
              <a:t>Ad esempio, la versione 1.1. usa il </a:t>
            </a:r>
            <a:r>
              <a:rPr lang="it-IT" sz="2000" dirty="0" err="1" smtClean="0"/>
              <a:t>namespace</a:t>
            </a:r>
            <a:r>
              <a:rPr lang="it-IT" sz="2000" dirty="0" smtClean="0"/>
              <a:t> </a:t>
            </a:r>
            <a:r>
              <a:rPr lang="it-IT" sz="2000" dirty="0" smtClean="0">
                <a:hlinkClick r:id="rId2"/>
              </a:rPr>
              <a:t>http://www.w3.org/2001/06/</a:t>
            </a:r>
            <a:r>
              <a:rPr lang="it-IT" sz="2000" dirty="0" err="1" smtClean="0">
                <a:hlinkClick r:id="rId2"/>
              </a:rPr>
              <a:t>soap-envelope</a:t>
            </a:r>
            <a:r>
              <a:rPr lang="it-IT" sz="2000" dirty="0" smtClean="0"/>
              <a:t>, mentre la 1.2 usa il </a:t>
            </a:r>
            <a:r>
              <a:rPr lang="it-IT" sz="2000" dirty="0" err="1" smtClean="0"/>
              <a:t>namespace</a:t>
            </a:r>
            <a:r>
              <a:rPr lang="it-IT" sz="2000" dirty="0" smtClean="0"/>
              <a:t> </a:t>
            </a:r>
            <a:r>
              <a:rPr lang="it-IT" sz="2000" dirty="0" smtClean="0">
                <a:hlinkClick r:id="rId2"/>
              </a:rPr>
              <a:t>http://www.w3.org/2001/06/</a:t>
            </a:r>
            <a:r>
              <a:rPr lang="it-IT" sz="2000" dirty="0" err="1" smtClean="0">
                <a:hlinkClick r:id="rId2"/>
              </a:rPr>
              <a:t>soap-envelope</a:t>
            </a:r>
            <a:r>
              <a:rPr lang="it-IT" sz="2000" dirty="0" smtClean="0"/>
              <a:t>.</a:t>
            </a:r>
          </a:p>
          <a:p>
            <a:r>
              <a:rPr lang="it-IT" sz="2000" dirty="0" smtClean="0"/>
              <a:t>Se l’applicazione ricevente determina una versione SOAP non supportata nel messaggio del ricevente, può comunicare al ricevente qual è la versione supportata inserendo nell’</a:t>
            </a:r>
            <a:r>
              <a:rPr lang="it-IT" sz="2000" dirty="0" err="1" smtClean="0"/>
              <a:t>header</a:t>
            </a:r>
            <a:r>
              <a:rPr lang="it-IT" sz="2000" dirty="0" smtClean="0"/>
              <a:t> l’attributo </a:t>
            </a:r>
            <a:r>
              <a:rPr lang="it-IT" sz="2000" i="1" dirty="0" smtClean="0"/>
              <a:t>upgrade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 di errori SOAP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4098" name="Picture 2"/>
          <p:cNvPicPr>
            <a:picLocks noChangeAspect="1" noChangeArrowheads="1"/>
          </p:cNvPicPr>
          <p:nvPr/>
        </p:nvPicPr>
        <p:blipFill>
          <a:blip r:embed="rId2" cstate="print"/>
          <a:srcRect/>
          <a:stretch>
            <a:fillRect/>
          </a:stretch>
        </p:blipFill>
        <p:spPr bwMode="auto">
          <a:xfrm>
            <a:off x="1303734" y="1988840"/>
            <a:ext cx="7113288" cy="2664296"/>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Errori SOAP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5122" name="Picture 2"/>
          <p:cNvPicPr>
            <a:picLocks noChangeAspect="1" noChangeArrowheads="1"/>
          </p:cNvPicPr>
          <p:nvPr/>
        </p:nvPicPr>
        <p:blipFill>
          <a:blip r:embed="rId2" cstate="print"/>
          <a:srcRect/>
          <a:stretch>
            <a:fillRect/>
          </a:stretch>
        </p:blipFill>
        <p:spPr bwMode="auto">
          <a:xfrm>
            <a:off x="1531891" y="1556792"/>
            <a:ext cx="7047526" cy="3672408"/>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Errori standard</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6146" name="Picture 2"/>
          <p:cNvPicPr>
            <a:picLocks noChangeAspect="1" noChangeArrowheads="1"/>
          </p:cNvPicPr>
          <p:nvPr/>
        </p:nvPicPr>
        <p:blipFill>
          <a:blip r:embed="rId2" cstate="print"/>
          <a:srcRect/>
          <a:stretch>
            <a:fillRect/>
          </a:stretch>
        </p:blipFill>
        <p:spPr bwMode="auto">
          <a:xfrm>
            <a:off x="1175100" y="1628800"/>
            <a:ext cx="7501356" cy="4032448"/>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“Custom” </a:t>
            </a:r>
            <a:r>
              <a:rPr lang="it-IT" dirty="0" err="1" smtClean="0"/>
              <a:t>Faults</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8194" name="Picture 2"/>
          <p:cNvPicPr>
            <a:picLocks noChangeAspect="1" noChangeArrowheads="1"/>
          </p:cNvPicPr>
          <p:nvPr/>
        </p:nvPicPr>
        <p:blipFill>
          <a:blip r:embed="rId2" cstate="print"/>
          <a:srcRect/>
          <a:stretch>
            <a:fillRect/>
          </a:stretch>
        </p:blipFill>
        <p:spPr bwMode="auto">
          <a:xfrm>
            <a:off x="1580900" y="1988840"/>
            <a:ext cx="6729978" cy="25922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Fondamenti di WS</a:t>
            </a:r>
            <a:endParaRPr lang="it-IT" dirty="0"/>
          </a:p>
        </p:txBody>
      </p:sp>
      <p:sp>
        <p:nvSpPr>
          <p:cNvPr id="3" name="Segnaposto contenuto 2"/>
          <p:cNvSpPr>
            <a:spLocks noGrp="1"/>
          </p:cNvSpPr>
          <p:nvPr>
            <p:ph idx="1"/>
          </p:nvPr>
        </p:nvSpPr>
        <p:spPr/>
        <p:txBody>
          <a:bodyPr/>
          <a:lstStyle/>
          <a:p>
            <a:r>
              <a:rPr lang="it-IT" sz="2400" dirty="0" smtClean="0"/>
              <a:t>Un WS è quindi un’interfaccia posizionata tra il codice dell’applicazione e l’utente dell’applicazione</a:t>
            </a:r>
          </a:p>
          <a:p>
            <a:r>
              <a:rPr lang="it-IT" sz="2400" dirty="0" smtClean="0"/>
              <a:t>Agisce come un “livello di astrazione”, separando i dettagli relativi alla piattaforma e al linguaggio di programmazione dal modo in cui il codice dell’applicazione è effettivamente invocato</a:t>
            </a:r>
          </a:p>
          <a:p>
            <a:r>
              <a:rPr lang="it-IT" sz="2400" dirty="0" smtClean="0"/>
              <a:t>Questa astrazione consente ad ogni linguaggio che supporta i WS di accedere alle funzionalità dell’applicazione</a:t>
            </a:r>
            <a:endParaRPr lang="it-IT" sz="2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smtClean="0"/>
              <a:t>Web </a:t>
            </a:r>
            <a:r>
              <a:rPr lang="it-IT" dirty="0" err="1" smtClean="0"/>
              <a:t>Services</a:t>
            </a:r>
            <a:endParaRPr lang="it-IT"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L’attributo </a:t>
            </a:r>
            <a:r>
              <a:rPr lang="it-IT" dirty="0" err="1" smtClean="0"/>
              <a:t>Misunderstood</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7170" name="Picture 2"/>
          <p:cNvPicPr>
            <a:picLocks noChangeAspect="1" noChangeArrowheads="1"/>
          </p:cNvPicPr>
          <p:nvPr/>
        </p:nvPicPr>
        <p:blipFill>
          <a:blip r:embed="rId2" cstate="print"/>
          <a:srcRect/>
          <a:stretch>
            <a:fillRect/>
          </a:stretch>
        </p:blipFill>
        <p:spPr bwMode="auto">
          <a:xfrm>
            <a:off x="1341284" y="1340768"/>
            <a:ext cx="6978347" cy="388843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modello SOAP per lo scambio </a:t>
            </a:r>
            <a:r>
              <a:rPr lang="it-IT" smtClean="0"/>
              <a:t>di messaggi</a:t>
            </a:r>
            <a:endParaRPr lang="it-IT"/>
          </a:p>
        </p:txBody>
      </p:sp>
      <p:sp>
        <p:nvSpPr>
          <p:cNvPr id="3" name="Segnaposto contenuto 2"/>
          <p:cNvSpPr>
            <a:spLocks noGrp="1"/>
          </p:cNvSpPr>
          <p:nvPr>
            <p:ph idx="1"/>
          </p:nvPr>
        </p:nvSpPr>
        <p:spPr/>
        <p:txBody>
          <a:bodyPr/>
          <a:lstStyle/>
          <a:p>
            <a:r>
              <a:rPr lang="it-IT" sz="2000" dirty="0" smtClean="0"/>
              <a:t>Processare un messaggio SOAP significa esaminare la busta e poi effettuare delle operazioni. I dettagli tecnici su come le operazioni sono implementate sono demandati alle applicazioni</a:t>
            </a:r>
          </a:p>
          <a:p>
            <a:r>
              <a:rPr lang="it-IT" sz="2000" dirty="0" smtClean="0"/>
              <a:t>Il “</a:t>
            </a:r>
            <a:r>
              <a:rPr lang="it-IT" sz="2000" dirty="0" err="1" smtClean="0"/>
              <a:t>core</a:t>
            </a:r>
            <a:r>
              <a:rPr lang="it-IT" sz="2000" dirty="0" smtClean="0"/>
              <a:t>” del modello sta nel fatto che mentre un messaggio SOAP è una trasmissione </a:t>
            </a:r>
            <a:r>
              <a:rPr lang="it-IT" sz="2000" dirty="0" err="1" smtClean="0"/>
              <a:t>one</a:t>
            </a:r>
            <a:r>
              <a:rPr lang="it-IT" sz="2000" dirty="0" smtClean="0"/>
              <a:t> way da un </a:t>
            </a:r>
            <a:r>
              <a:rPr lang="it-IT" sz="2000" dirty="0" err="1" smtClean="0"/>
              <a:t>sender</a:t>
            </a:r>
            <a:r>
              <a:rPr lang="it-IT" sz="2000" dirty="0" smtClean="0"/>
              <a:t> a un </a:t>
            </a:r>
            <a:r>
              <a:rPr lang="it-IT" sz="2000" dirty="0" err="1" smtClean="0"/>
              <a:t>receiver</a:t>
            </a:r>
            <a:r>
              <a:rPr lang="it-IT" sz="2000" dirty="0" smtClean="0"/>
              <a:t>, l’</a:t>
            </a:r>
            <a:r>
              <a:rPr lang="it-IT" sz="2000" dirty="0" err="1" smtClean="0"/>
              <a:t>envelope</a:t>
            </a:r>
            <a:r>
              <a:rPr lang="it-IT" sz="2000" dirty="0" smtClean="0"/>
              <a:t> può passare attraverso vari processori</a:t>
            </a:r>
          </a:p>
          <a:p>
            <a:r>
              <a:rPr lang="it-IT" sz="2000" dirty="0" smtClean="0"/>
              <a:t>“intermediari”, e l’output di un intermediario diventa l’input del successivo (pipeline)</a:t>
            </a:r>
          </a:p>
          <a:p>
            <a:r>
              <a:rPr lang="it-IT" sz="2000" dirty="0" smtClean="0"/>
              <a:t>Un intermediario è un WS disegnato per stare tra il </a:t>
            </a:r>
            <a:r>
              <a:rPr lang="it-IT" sz="2000" dirty="0" err="1" smtClean="0"/>
              <a:t>sender</a:t>
            </a:r>
            <a:r>
              <a:rPr lang="it-IT" sz="2000" dirty="0" smtClean="0"/>
              <a:t> e il </a:t>
            </a:r>
            <a:r>
              <a:rPr lang="it-IT" sz="2000" dirty="0" err="1" smtClean="0"/>
              <a:t>receiver</a:t>
            </a:r>
            <a:r>
              <a:rPr lang="it-IT" sz="2000" dirty="0" smtClean="0"/>
              <a:t> e aggiungere funzionalità alle transazioni tra i due.</a:t>
            </a:r>
          </a:p>
          <a:p>
            <a:r>
              <a:rPr lang="it-IT" sz="2000" dirty="0" smtClean="0"/>
              <a:t>Ogni intermediario è chiamato </a:t>
            </a:r>
            <a:r>
              <a:rPr lang="it-IT" sz="2000" b="1" dirty="0" smtClean="0"/>
              <a:t>attore </a:t>
            </a:r>
            <a:r>
              <a:rPr lang="it-IT" sz="2000" dirty="0" smtClean="0"/>
              <a:t>e l’insieme degli intermediari è chiamato </a:t>
            </a:r>
            <a:r>
              <a:rPr lang="it-IT" sz="2000" b="1" dirty="0" err="1" smtClean="0"/>
              <a:t>message</a:t>
            </a:r>
            <a:r>
              <a:rPr lang="it-IT" sz="2000" b="1" dirty="0" smtClean="0"/>
              <a:t> </a:t>
            </a:r>
            <a:r>
              <a:rPr lang="it-IT" sz="2000" b="1" dirty="0" err="1" smtClean="0"/>
              <a:t>path</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Message</a:t>
            </a:r>
            <a:r>
              <a:rPr lang="it-IT" dirty="0" smtClean="0"/>
              <a:t> </a:t>
            </a:r>
            <a:r>
              <a:rPr lang="it-IT" dirty="0" err="1" smtClean="0"/>
              <a:t>Path</a:t>
            </a:r>
            <a:endParaRPr lang="it-IT" dirty="0"/>
          </a:p>
        </p:txBody>
      </p:sp>
      <p:sp>
        <p:nvSpPr>
          <p:cNvPr id="3" name="Segnaposto contenuto 2"/>
          <p:cNvSpPr>
            <a:spLocks noGrp="1"/>
          </p:cNvSpPr>
          <p:nvPr>
            <p:ph idx="1"/>
          </p:nvPr>
        </p:nvSpPr>
        <p:spPr/>
        <p:txBody>
          <a:bodyPr/>
          <a:lstStyle/>
          <a:p>
            <a:r>
              <a:rPr lang="it-IT" sz="2000" dirty="0" smtClean="0"/>
              <a:t>La costruzione del </a:t>
            </a:r>
            <a:r>
              <a:rPr lang="it-IT" sz="2000" dirty="0" err="1" smtClean="0"/>
              <a:t>message</a:t>
            </a:r>
            <a:r>
              <a:rPr lang="it-IT" sz="2000" dirty="0" smtClean="0"/>
              <a:t> </a:t>
            </a:r>
            <a:r>
              <a:rPr lang="it-IT" sz="2000" dirty="0" err="1" smtClean="0"/>
              <a:t>path</a:t>
            </a:r>
            <a:r>
              <a:rPr lang="it-IT" sz="2000" dirty="0" smtClean="0"/>
              <a:t> non è coperta da SOAP. Esistono altri protocolli, come </a:t>
            </a:r>
            <a:r>
              <a:rPr lang="it-IT" sz="2000" dirty="0" err="1" smtClean="0"/>
              <a:t>WS-Routing</a:t>
            </a:r>
            <a:r>
              <a:rPr lang="it-IT" sz="2000" dirty="0" smtClean="0"/>
              <a:t>, anche se nessuno di essi è uno standard de facto</a:t>
            </a:r>
          </a:p>
          <a:p>
            <a:r>
              <a:rPr lang="it-IT" sz="2000" dirty="0" smtClean="0"/>
              <a:t>SOAP può invece specificare quali parti dell’</a:t>
            </a:r>
            <a:r>
              <a:rPr lang="it-IT" sz="2000" dirty="0" err="1" smtClean="0"/>
              <a:t>header</a:t>
            </a:r>
            <a:r>
              <a:rPr lang="it-IT" sz="2000" dirty="0" smtClean="0"/>
              <a:t> devono essere processate da uno specifico attore (</a:t>
            </a:r>
            <a:r>
              <a:rPr lang="it-IT" sz="2000" dirty="0" err="1" smtClean="0"/>
              <a:t>targeting</a:t>
            </a:r>
            <a:r>
              <a:rPr lang="it-IT" sz="2000" dirty="0" smtClean="0"/>
              <a:t>). Il </a:t>
            </a:r>
            <a:r>
              <a:rPr lang="it-IT" sz="2000" dirty="0" err="1" smtClean="0"/>
              <a:t>targeting</a:t>
            </a:r>
            <a:r>
              <a:rPr lang="it-IT" sz="2000" dirty="0" smtClean="0"/>
              <a:t> non può essere applicato al body</a:t>
            </a:r>
          </a:p>
          <a:p>
            <a:r>
              <a:rPr lang="it-IT" sz="2000" dirty="0" smtClean="0"/>
              <a:t>Per etichettare un </a:t>
            </a:r>
            <a:r>
              <a:rPr lang="it-IT" sz="2000" dirty="0" err="1" smtClean="0"/>
              <a:t>actor</a:t>
            </a:r>
            <a:r>
              <a:rPr lang="it-IT" sz="2000" dirty="0" smtClean="0"/>
              <a:t>, si usa l’attributo </a:t>
            </a:r>
            <a:r>
              <a:rPr lang="it-IT" sz="2000" dirty="0" err="1" smtClean="0"/>
              <a:t>actor</a:t>
            </a:r>
            <a:r>
              <a:rPr lang="it-IT" sz="2000" dirty="0" smtClean="0"/>
              <a:t> e si fa riferimento all’URL dell’</a:t>
            </a:r>
            <a:r>
              <a:rPr lang="it-IT" sz="2000" dirty="0" err="1" smtClean="0"/>
              <a:t>actor</a:t>
            </a:r>
            <a:endParaRPr lang="it-IT" sz="2000" dirty="0" smtClean="0"/>
          </a:p>
          <a:p>
            <a:r>
              <a:rPr lang="it-IT" sz="2000" dirty="0" smtClean="0"/>
              <a:t>Per esempio, un venditore di libri può ricevere messaggi SOAP dai suoi clienti, e stabilire che ogni messaggio prima passi da un “</a:t>
            </a:r>
            <a:r>
              <a:rPr lang="it-IT" sz="2000" dirty="0" err="1" smtClean="0"/>
              <a:t>third</a:t>
            </a:r>
            <a:r>
              <a:rPr lang="it-IT" sz="2000" dirty="0" smtClean="0"/>
              <a:t> party” WS che ne estrae la firma digitale e la verifica, e poi aggiunge un blocco all’</a:t>
            </a:r>
            <a:r>
              <a:rPr lang="it-IT" sz="2000" dirty="0" err="1" smtClean="0"/>
              <a:t>header</a:t>
            </a:r>
            <a:r>
              <a:rPr lang="it-IT" sz="2000" dirty="0" smtClean="0"/>
              <a:t> per informare il venditore dell’esito della verifica</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SOAP: esempio</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1026" name="Picture 2"/>
          <p:cNvPicPr>
            <a:picLocks noChangeAspect="1" noChangeArrowheads="1"/>
          </p:cNvPicPr>
          <p:nvPr/>
        </p:nvPicPr>
        <p:blipFill>
          <a:blip r:embed="rId2" cstate="print"/>
          <a:srcRect/>
          <a:stretch>
            <a:fillRect/>
          </a:stretch>
        </p:blipFill>
        <p:spPr bwMode="auto">
          <a:xfrm>
            <a:off x="1737433" y="1700808"/>
            <a:ext cx="6650991" cy="3210212"/>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di Messaggio</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2050" name="Picture 2"/>
          <p:cNvPicPr>
            <a:picLocks noChangeAspect="1" noChangeArrowheads="1"/>
          </p:cNvPicPr>
          <p:nvPr/>
        </p:nvPicPr>
        <p:blipFill>
          <a:blip r:embed="rId2" cstate="print"/>
          <a:srcRect/>
          <a:stretch>
            <a:fillRect/>
          </a:stretch>
        </p:blipFill>
        <p:spPr bwMode="auto">
          <a:xfrm>
            <a:off x="1547664" y="2060848"/>
            <a:ext cx="6725950" cy="2664296"/>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SOAP </a:t>
            </a:r>
            <a:r>
              <a:rPr lang="it-IT" dirty="0" err="1" smtClean="0"/>
              <a:t>Routing</a:t>
            </a:r>
            <a:r>
              <a:rPr lang="it-IT" dirty="0" smtClean="0"/>
              <a:t> </a:t>
            </a:r>
            <a:r>
              <a:rPr lang="it-IT" dirty="0" err="1" smtClean="0"/>
              <a:t>Protocol</a:t>
            </a:r>
            <a:endParaRPr lang="it-IT" dirty="0"/>
          </a:p>
        </p:txBody>
      </p:sp>
      <p:sp>
        <p:nvSpPr>
          <p:cNvPr id="3" name="Segnaposto contenuto 2"/>
          <p:cNvSpPr>
            <a:spLocks noGrp="1"/>
          </p:cNvSpPr>
          <p:nvPr>
            <p:ph idx="1"/>
          </p:nvPr>
        </p:nvSpPr>
        <p:spPr>
          <a:xfrm>
            <a:off x="1116013" y="1600201"/>
            <a:ext cx="7570787" cy="748679"/>
          </a:xfrm>
        </p:spPr>
        <p:txBody>
          <a:bodyPr/>
          <a:lstStyle/>
          <a:p>
            <a:r>
              <a:rPr lang="it-IT" sz="2000" dirty="0" smtClean="0"/>
              <a:t>WS </a:t>
            </a:r>
            <a:r>
              <a:rPr lang="it-IT" sz="2000" dirty="0" err="1" smtClean="0"/>
              <a:t>Routing</a:t>
            </a:r>
            <a:r>
              <a:rPr lang="it-IT" sz="2000" dirty="0" smtClean="0"/>
              <a:t> (Microsoft) definisce un </a:t>
            </a:r>
            <a:r>
              <a:rPr lang="it-IT" sz="2000" dirty="0" err="1" smtClean="0"/>
              <a:t>header</a:t>
            </a:r>
            <a:r>
              <a:rPr lang="it-IT" sz="2000" dirty="0" smtClean="0"/>
              <a:t> SOAP standard per specificare il </a:t>
            </a:r>
            <a:r>
              <a:rPr lang="it-IT" sz="2000" dirty="0" err="1" smtClean="0"/>
              <a:t>message</a:t>
            </a:r>
            <a:r>
              <a:rPr lang="it-IT" sz="2000" dirty="0" smtClean="0"/>
              <a:t> </a:t>
            </a:r>
            <a:r>
              <a:rPr lang="it-IT" sz="2000" dirty="0" err="1" smtClean="0"/>
              <a:t>path</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3074" name="Picture 2"/>
          <p:cNvPicPr>
            <a:picLocks noChangeAspect="1" noChangeArrowheads="1"/>
          </p:cNvPicPr>
          <p:nvPr/>
        </p:nvPicPr>
        <p:blipFill>
          <a:blip r:embed="rId2" cstate="print"/>
          <a:srcRect/>
          <a:stretch>
            <a:fillRect/>
          </a:stretch>
        </p:blipFill>
        <p:spPr bwMode="auto">
          <a:xfrm>
            <a:off x="2339752" y="2348879"/>
            <a:ext cx="4824536" cy="3884057"/>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Messaggi RPC Style </a:t>
            </a:r>
            <a:endParaRPr lang="it-IT" dirty="0"/>
          </a:p>
        </p:txBody>
      </p:sp>
      <p:sp>
        <p:nvSpPr>
          <p:cNvPr id="3" name="Segnaposto contenuto 2"/>
          <p:cNvSpPr>
            <a:spLocks noGrp="1"/>
          </p:cNvSpPr>
          <p:nvPr>
            <p:ph idx="1"/>
          </p:nvPr>
        </p:nvSpPr>
        <p:spPr/>
        <p:txBody>
          <a:bodyPr/>
          <a:lstStyle/>
          <a:p>
            <a:r>
              <a:rPr lang="it-IT" sz="2000" dirty="0" smtClean="0"/>
              <a:t>Regole per invocare una procedura RPC attraverso SOAP:</a:t>
            </a:r>
          </a:p>
          <a:p>
            <a:pPr lvl="1"/>
            <a:r>
              <a:rPr lang="it-IT" sz="1600" dirty="0" smtClean="0"/>
              <a:t>Il metodo </a:t>
            </a:r>
            <a:r>
              <a:rPr lang="it-IT" sz="1600" dirty="0" err="1" smtClean="0"/>
              <a:t>call</a:t>
            </a:r>
            <a:r>
              <a:rPr lang="it-IT" sz="1600" dirty="0" smtClean="0"/>
              <a:t> si rappresenta attraverso una struttura dati in cui ogni </a:t>
            </a:r>
            <a:r>
              <a:rPr lang="it-IT" sz="1600" dirty="0" err="1" smtClean="0"/>
              <a:t>compo</a:t>
            </a:r>
            <a:r>
              <a:rPr lang="it-IT" sz="1600" dirty="0" smtClean="0"/>
              <a:t> modella un parametro di ingresso e di uscita</a:t>
            </a:r>
          </a:p>
          <a:p>
            <a:pPr lvl="1"/>
            <a:r>
              <a:rPr lang="it-IT" sz="1600" dirty="0" smtClean="0"/>
              <a:t>I nomi e l’ordine dei campi devono corrispondere ai nomi e all’ordine dei parametri del metodo</a:t>
            </a:r>
          </a:p>
          <a:p>
            <a:r>
              <a:rPr lang="it-IT" sz="2000" dirty="0" smtClean="0"/>
              <a:t>Esempio: </a:t>
            </a:r>
          </a:p>
          <a:p>
            <a:r>
              <a:rPr lang="it-IT" sz="2000" dirty="0" err="1" smtClean="0"/>
              <a:t>String</a:t>
            </a:r>
            <a:r>
              <a:rPr lang="it-IT" sz="2000" dirty="0" smtClean="0"/>
              <a:t> </a:t>
            </a:r>
            <a:r>
              <a:rPr lang="it-IT" sz="2000" dirty="0" err="1" smtClean="0"/>
              <a:t>checkStatus</a:t>
            </a:r>
            <a:r>
              <a:rPr lang="it-IT" sz="2000" dirty="0" smtClean="0"/>
              <a:t>(</a:t>
            </a:r>
            <a:r>
              <a:rPr lang="it-IT" sz="2000" dirty="0" err="1" smtClean="0"/>
              <a:t>String</a:t>
            </a:r>
            <a:r>
              <a:rPr lang="it-IT" sz="2000" dirty="0" smtClean="0"/>
              <a:t> </a:t>
            </a:r>
            <a:r>
              <a:rPr lang="it-IT" sz="2000" dirty="0" err="1" smtClean="0"/>
              <a:t>orderCode</a:t>
            </a:r>
            <a:r>
              <a:rPr lang="it-IT" sz="2000" dirty="0" smtClean="0"/>
              <a:t>, </a:t>
            </a:r>
            <a:r>
              <a:rPr lang="it-IT" sz="2000" dirty="0" err="1" smtClean="0"/>
              <a:t>String</a:t>
            </a:r>
            <a:r>
              <a:rPr lang="it-IT" sz="2000" dirty="0" smtClean="0"/>
              <a:t> </a:t>
            </a:r>
            <a:r>
              <a:rPr lang="it-IT" sz="2000" dirty="0" err="1" smtClean="0"/>
              <a:t>customerID</a:t>
            </a:r>
            <a:r>
              <a:rPr lang="it-IT" sz="2000" dirty="0" smtClean="0"/>
              <a:t>);</a:t>
            </a:r>
          </a:p>
          <a:p>
            <a:r>
              <a:rPr lang="en-US" sz="2000" dirty="0" err="1" smtClean="0"/>
              <a:t>Può</a:t>
            </a:r>
            <a:r>
              <a:rPr lang="en-US" sz="2000" dirty="0" smtClean="0"/>
              <a:t> </a:t>
            </a:r>
            <a:r>
              <a:rPr lang="en-US" sz="2000" dirty="0" err="1" smtClean="0"/>
              <a:t>essere</a:t>
            </a:r>
            <a:r>
              <a:rPr lang="en-US" sz="2000" dirty="0" smtClean="0"/>
              <a:t> </a:t>
            </a:r>
            <a:r>
              <a:rPr lang="en-US" sz="2000" dirty="0" err="1" smtClean="0"/>
              <a:t>invocata</a:t>
            </a:r>
            <a:r>
              <a:rPr lang="en-US" sz="2000" dirty="0" smtClean="0"/>
              <a:t> con </a:t>
            </a:r>
            <a:r>
              <a:rPr lang="en-US" sz="2000" dirty="0" err="1" smtClean="0"/>
              <a:t>questi</a:t>
            </a:r>
            <a:r>
              <a:rPr lang="en-US" sz="2000" dirty="0" smtClean="0"/>
              <a:t> </a:t>
            </a:r>
            <a:r>
              <a:rPr lang="en-US" sz="2000" dirty="0" err="1" smtClean="0"/>
              <a:t>argomenti</a:t>
            </a:r>
            <a:r>
              <a:rPr lang="en-US" sz="2000" dirty="0" smtClean="0"/>
              <a:t>:</a:t>
            </a:r>
          </a:p>
          <a:p>
            <a:r>
              <a:rPr lang="en-US" sz="2000" dirty="0" smtClean="0"/>
              <a:t>result = </a:t>
            </a:r>
            <a:r>
              <a:rPr lang="en-US" sz="2000" dirty="0" err="1" smtClean="0"/>
              <a:t>checkStatus</a:t>
            </a:r>
            <a:r>
              <a:rPr lang="en-US" sz="2000" dirty="0" smtClean="0"/>
              <a:t>("abc123", "Bob's Store")</a:t>
            </a:r>
          </a:p>
          <a:p>
            <a:r>
              <a:rPr lang="en-US" sz="2000" dirty="0" err="1" smtClean="0"/>
              <a:t>Mediante</a:t>
            </a:r>
            <a:r>
              <a:rPr lang="en-US" sz="2000" dirty="0" smtClean="0"/>
              <a:t> la </a:t>
            </a:r>
            <a:r>
              <a:rPr lang="en-US" sz="2000" dirty="0" err="1" smtClean="0"/>
              <a:t>seguente</a:t>
            </a:r>
            <a:r>
              <a:rPr lang="en-US" sz="2000" dirty="0" smtClean="0"/>
              <a:t> </a:t>
            </a:r>
            <a:r>
              <a:rPr lang="en-US" sz="2000" dirty="0" err="1" smtClean="0"/>
              <a:t>busta</a:t>
            </a:r>
            <a:r>
              <a:rPr lang="en-US" sz="2000" dirty="0" smtClean="0"/>
              <a:t> SOAP</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Invocare un metodo</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4098" name="Picture 2"/>
          <p:cNvPicPr>
            <a:picLocks noChangeAspect="1" noChangeArrowheads="1"/>
          </p:cNvPicPr>
          <p:nvPr/>
        </p:nvPicPr>
        <p:blipFill>
          <a:blip r:embed="rId2" cstate="print"/>
          <a:srcRect/>
          <a:stretch>
            <a:fillRect/>
          </a:stretch>
        </p:blipFill>
        <p:spPr bwMode="auto">
          <a:xfrm>
            <a:off x="1192958" y="2132856"/>
            <a:ext cx="7723525" cy="2304256"/>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Ritornare una risposta</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5122" name="Picture 2"/>
          <p:cNvPicPr>
            <a:picLocks noChangeAspect="1" noChangeArrowheads="1"/>
          </p:cNvPicPr>
          <p:nvPr/>
        </p:nvPicPr>
        <p:blipFill>
          <a:blip r:embed="rId2" cstate="print"/>
          <a:srcRect/>
          <a:stretch>
            <a:fillRect/>
          </a:stretch>
        </p:blipFill>
        <p:spPr bwMode="auto">
          <a:xfrm>
            <a:off x="1235051" y="1268760"/>
            <a:ext cx="7230068" cy="1872207"/>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Codifica dei dati SOAP</a:t>
            </a:r>
            <a:endParaRPr lang="it-IT" dirty="0"/>
          </a:p>
        </p:txBody>
      </p:sp>
      <p:sp>
        <p:nvSpPr>
          <p:cNvPr id="3" name="Segnaposto contenuto 2"/>
          <p:cNvSpPr>
            <a:spLocks noGrp="1"/>
          </p:cNvSpPr>
          <p:nvPr>
            <p:ph idx="1"/>
          </p:nvPr>
        </p:nvSpPr>
        <p:spPr/>
        <p:txBody>
          <a:bodyPr/>
          <a:lstStyle/>
          <a:p>
            <a:r>
              <a:rPr lang="it-IT" sz="2000" dirty="0" smtClean="0"/>
              <a:t>Un “valore” rappresenta un dato o una combinazione di dati</a:t>
            </a:r>
          </a:p>
          <a:p>
            <a:r>
              <a:rPr lang="it-IT" sz="2000" dirty="0" smtClean="0"/>
              <a:t>Un “</a:t>
            </a:r>
            <a:r>
              <a:rPr lang="it-IT" sz="2000" dirty="0" err="1" smtClean="0"/>
              <a:t>accessor</a:t>
            </a:r>
            <a:r>
              <a:rPr lang="it-IT" sz="2000" dirty="0" smtClean="0"/>
              <a:t>” rappresenta una variabile</a:t>
            </a:r>
          </a:p>
          <a:p>
            <a:r>
              <a:rPr lang="it-IT" sz="2000" dirty="0" smtClean="0"/>
              <a:t>&lt;</a:t>
            </a:r>
            <a:r>
              <a:rPr lang="it-IT" sz="2000" dirty="0" err="1" smtClean="0"/>
              <a:t>name</a:t>
            </a:r>
            <a:r>
              <a:rPr lang="it-IT" sz="2000" dirty="0" smtClean="0"/>
              <a:t>&gt;</a:t>
            </a:r>
          </a:p>
          <a:p>
            <a:pPr lvl="1"/>
            <a:r>
              <a:rPr lang="it-IT" sz="1600" dirty="0" smtClean="0"/>
              <a:t>&lt;</a:t>
            </a:r>
            <a:r>
              <a:rPr lang="it-IT" sz="1600" dirty="0" err="1" smtClean="0"/>
              <a:t>firstname</a:t>
            </a:r>
            <a:r>
              <a:rPr lang="it-IT" sz="1600" dirty="0" smtClean="0"/>
              <a:t>&gt; Joe &lt;/</a:t>
            </a:r>
            <a:r>
              <a:rPr lang="it-IT" sz="1600" dirty="0" err="1" smtClean="0"/>
              <a:t>firstname</a:t>
            </a:r>
            <a:r>
              <a:rPr lang="it-IT" sz="1600" dirty="0" smtClean="0"/>
              <a:t>&gt;</a:t>
            </a:r>
          </a:p>
          <a:p>
            <a:pPr lvl="1"/>
            <a:r>
              <a:rPr lang="it-IT" sz="1600" dirty="0" smtClean="0"/>
              <a:t>&lt;</a:t>
            </a:r>
            <a:r>
              <a:rPr lang="it-IT" sz="1600" dirty="0" err="1" smtClean="0"/>
              <a:t>lastname</a:t>
            </a:r>
            <a:r>
              <a:rPr lang="it-IT" sz="1600" dirty="0" smtClean="0"/>
              <a:t>&gt; Smith &lt;/</a:t>
            </a:r>
            <a:r>
              <a:rPr lang="it-IT" sz="1600" dirty="0" err="1" smtClean="0"/>
              <a:t>lastname</a:t>
            </a:r>
            <a:r>
              <a:rPr lang="it-IT" sz="1600" dirty="0" smtClean="0"/>
              <a:t>&gt;</a:t>
            </a:r>
          </a:p>
          <a:p>
            <a:r>
              <a:rPr lang="it-IT" sz="2000" dirty="0" smtClean="0"/>
              <a:t>&lt;/</a:t>
            </a:r>
            <a:r>
              <a:rPr lang="it-IT" sz="2000" dirty="0" err="1" smtClean="0"/>
              <a:t>name</a:t>
            </a:r>
            <a:r>
              <a:rPr lang="it-IT" sz="2000" dirty="0" smtClean="0"/>
              <a:t>&gt;</a:t>
            </a:r>
          </a:p>
          <a:p>
            <a:r>
              <a:rPr lang="it-IT" sz="2000" dirty="0" smtClean="0"/>
              <a:t>Joe è un valore, </a:t>
            </a:r>
            <a:r>
              <a:rPr lang="it-IT" sz="2000" dirty="0" err="1" smtClean="0"/>
              <a:t>firstname</a:t>
            </a:r>
            <a:r>
              <a:rPr lang="it-IT" sz="2000" dirty="0" smtClean="0"/>
              <a:t> è un </a:t>
            </a:r>
            <a:r>
              <a:rPr lang="it-IT" sz="2000" dirty="0" err="1" smtClean="0"/>
              <a:t>accessor</a:t>
            </a:r>
            <a:endParaRPr lang="it-IT" sz="2000" dirty="0" smtClean="0"/>
          </a:p>
          <a:p>
            <a:r>
              <a:rPr lang="it-IT" sz="2000" dirty="0" err="1" smtClean="0"/>
              <a:t>name</a:t>
            </a:r>
            <a:r>
              <a:rPr lang="it-IT" sz="2000" dirty="0" smtClean="0"/>
              <a:t> è un “</a:t>
            </a:r>
            <a:r>
              <a:rPr lang="it-IT" sz="2000" dirty="0" err="1" smtClean="0"/>
              <a:t>compound</a:t>
            </a:r>
            <a:r>
              <a:rPr lang="it-IT" sz="2000" dirty="0" smtClean="0"/>
              <a:t> </a:t>
            </a:r>
            <a:r>
              <a:rPr lang="it-IT" sz="2000" dirty="0" err="1" smtClean="0"/>
              <a:t>accessor</a:t>
            </a:r>
            <a:r>
              <a:rPr lang="it-IT" sz="2000" dirty="0" smtClean="0"/>
              <a:t>” perché è un elemento che ha due “figli”</a:t>
            </a:r>
          </a:p>
          <a:p>
            <a:r>
              <a:rPr lang="it-IT" sz="2000" dirty="0" smtClean="0"/>
              <a:t>Ci sono due tipi di </a:t>
            </a:r>
            <a:r>
              <a:rPr lang="it-IT" sz="2000" dirty="0" err="1" smtClean="0"/>
              <a:t>compound</a:t>
            </a:r>
            <a:r>
              <a:rPr lang="it-IT" sz="2000" dirty="0" smtClean="0"/>
              <a:t> </a:t>
            </a:r>
            <a:r>
              <a:rPr lang="it-IT" sz="2000" dirty="0" err="1" smtClean="0"/>
              <a:t>accessor</a:t>
            </a:r>
            <a:r>
              <a:rPr lang="it-IT" sz="2000" dirty="0" smtClean="0"/>
              <a:t>, le </a:t>
            </a:r>
            <a:r>
              <a:rPr lang="it-IT" sz="2000" i="1" dirty="0" err="1" smtClean="0"/>
              <a:t>structs</a:t>
            </a:r>
            <a:r>
              <a:rPr lang="it-IT" sz="2000" i="1" dirty="0" smtClean="0"/>
              <a:t> </a:t>
            </a:r>
            <a:r>
              <a:rPr lang="it-IT" sz="2000" dirty="0" smtClean="0"/>
              <a:t>e gli </a:t>
            </a:r>
            <a:r>
              <a:rPr lang="it-IT" sz="2000" i="1" dirty="0" err="1" smtClean="0"/>
              <a:t>array</a:t>
            </a:r>
            <a:r>
              <a:rPr lang="it-IT" sz="2000" dirty="0" smtClean="0"/>
              <a:t> </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Fondamenti di WS</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2050" name="Picture 2"/>
          <p:cNvPicPr>
            <a:picLocks noChangeAspect="1" noChangeArrowheads="1"/>
          </p:cNvPicPr>
          <p:nvPr/>
        </p:nvPicPr>
        <p:blipFill>
          <a:blip r:embed="rId2" cstate="print"/>
          <a:srcRect/>
          <a:stretch>
            <a:fillRect/>
          </a:stretch>
        </p:blipFill>
        <p:spPr bwMode="auto">
          <a:xfrm>
            <a:off x="1531479" y="2204864"/>
            <a:ext cx="7016594" cy="2160240"/>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Struct</a:t>
            </a:r>
            <a:r>
              <a:rPr lang="it-IT" dirty="0" smtClean="0"/>
              <a:t> e </a:t>
            </a:r>
            <a:r>
              <a:rPr lang="it-IT" dirty="0" err="1" smtClean="0"/>
              <a:t>array</a:t>
            </a:r>
            <a:endParaRPr lang="it-IT" dirty="0"/>
          </a:p>
        </p:txBody>
      </p:sp>
      <p:sp>
        <p:nvSpPr>
          <p:cNvPr id="3" name="Segnaposto contenuto 2"/>
          <p:cNvSpPr>
            <a:spLocks noGrp="1"/>
          </p:cNvSpPr>
          <p:nvPr>
            <p:ph idx="1"/>
          </p:nvPr>
        </p:nvSpPr>
        <p:spPr/>
        <p:txBody>
          <a:bodyPr/>
          <a:lstStyle/>
          <a:p>
            <a:r>
              <a:rPr lang="it-IT" sz="2000" dirty="0" smtClean="0"/>
              <a:t>&lt;!--A </a:t>
            </a:r>
            <a:r>
              <a:rPr lang="it-IT" sz="2000" dirty="0" err="1" smtClean="0"/>
              <a:t>struct</a:t>
            </a:r>
            <a:r>
              <a:rPr lang="it-IT" sz="2000" dirty="0" smtClean="0"/>
              <a:t> </a:t>
            </a:r>
            <a:r>
              <a:rPr lang="it-IT" sz="2000" dirty="0" err="1" smtClean="0"/>
              <a:t>--</a:t>
            </a:r>
            <a:r>
              <a:rPr lang="it-IT" sz="2000" dirty="0" smtClean="0"/>
              <a:t>&gt;</a:t>
            </a:r>
          </a:p>
          <a:p>
            <a:r>
              <a:rPr lang="it-IT" sz="2000" dirty="0" smtClean="0"/>
              <a:t>&lt;</a:t>
            </a:r>
            <a:r>
              <a:rPr lang="it-IT" sz="2000" dirty="0" err="1" smtClean="0"/>
              <a:t>person</a:t>
            </a:r>
            <a:r>
              <a:rPr lang="it-IT" sz="2000" dirty="0" smtClean="0"/>
              <a:t>&gt;</a:t>
            </a:r>
          </a:p>
          <a:p>
            <a:pPr lvl="1"/>
            <a:r>
              <a:rPr lang="it-IT" sz="1600" dirty="0" smtClean="0"/>
              <a:t>&lt;</a:t>
            </a:r>
            <a:r>
              <a:rPr lang="it-IT" sz="1600" dirty="0" err="1" smtClean="0"/>
              <a:t>firstname</a:t>
            </a:r>
            <a:r>
              <a:rPr lang="it-IT" sz="1600" dirty="0" smtClean="0"/>
              <a:t>&gt;Joe&lt;/</a:t>
            </a:r>
            <a:r>
              <a:rPr lang="it-IT" sz="1600" dirty="0" err="1" smtClean="0"/>
              <a:t>firstname</a:t>
            </a:r>
            <a:r>
              <a:rPr lang="it-IT" sz="1600" dirty="0" smtClean="0"/>
              <a:t>&gt;</a:t>
            </a:r>
          </a:p>
          <a:p>
            <a:pPr lvl="1"/>
            <a:r>
              <a:rPr lang="it-IT" sz="1600" dirty="0" smtClean="0"/>
              <a:t>&lt;</a:t>
            </a:r>
            <a:r>
              <a:rPr lang="it-IT" sz="1600" dirty="0" err="1" smtClean="0"/>
              <a:t>lastname</a:t>
            </a:r>
            <a:r>
              <a:rPr lang="it-IT" sz="1600" dirty="0" smtClean="0"/>
              <a:t>&gt;Smith&lt;/</a:t>
            </a:r>
            <a:r>
              <a:rPr lang="it-IT" sz="1600" dirty="0" err="1" smtClean="0"/>
              <a:t>lastname</a:t>
            </a:r>
            <a:r>
              <a:rPr lang="it-IT" sz="1600" dirty="0" smtClean="0"/>
              <a:t>&gt;</a:t>
            </a:r>
          </a:p>
          <a:p>
            <a:r>
              <a:rPr lang="it-IT" sz="2000" dirty="0" smtClean="0"/>
              <a:t>&lt;/</a:t>
            </a:r>
            <a:r>
              <a:rPr lang="it-IT" sz="2000" dirty="0" err="1" smtClean="0"/>
              <a:t>person</a:t>
            </a:r>
            <a:r>
              <a:rPr lang="it-IT" sz="2000" dirty="0" smtClean="0"/>
              <a:t>&gt;</a:t>
            </a:r>
          </a:p>
          <a:p>
            <a:r>
              <a:rPr lang="it-IT" sz="2000" dirty="0" smtClean="0"/>
              <a:t>&lt;!</a:t>
            </a:r>
            <a:r>
              <a:rPr lang="it-IT" sz="2000" dirty="0" err="1" smtClean="0"/>
              <a:t>--An</a:t>
            </a:r>
            <a:r>
              <a:rPr lang="it-IT" sz="2000" dirty="0" smtClean="0"/>
              <a:t> </a:t>
            </a:r>
            <a:r>
              <a:rPr lang="it-IT" sz="2000" dirty="0" err="1" smtClean="0"/>
              <a:t>array--</a:t>
            </a:r>
            <a:r>
              <a:rPr lang="it-IT" sz="2000" dirty="0" smtClean="0"/>
              <a:t>&gt;</a:t>
            </a:r>
          </a:p>
          <a:p>
            <a:r>
              <a:rPr lang="it-IT" sz="2000" dirty="0" smtClean="0"/>
              <a:t>&lt;people&gt;</a:t>
            </a:r>
          </a:p>
          <a:p>
            <a:pPr lvl="1"/>
            <a:r>
              <a:rPr lang="it-IT" sz="1600" dirty="0" smtClean="0"/>
              <a:t>&lt;</a:t>
            </a:r>
            <a:r>
              <a:rPr lang="it-IT" sz="1600" dirty="0" err="1" smtClean="0"/>
              <a:t>person</a:t>
            </a:r>
            <a:r>
              <a:rPr lang="it-IT" sz="1600" dirty="0" smtClean="0"/>
              <a:t> name='</a:t>
            </a:r>
            <a:r>
              <a:rPr lang="it-IT" sz="1600" dirty="0" err="1" smtClean="0"/>
              <a:t>joe</a:t>
            </a:r>
            <a:r>
              <a:rPr lang="it-IT" sz="1600" dirty="0" smtClean="0"/>
              <a:t> </a:t>
            </a:r>
            <a:r>
              <a:rPr lang="it-IT" sz="1600" dirty="0" err="1" smtClean="0"/>
              <a:t>smith</a:t>
            </a:r>
            <a:r>
              <a:rPr lang="it-IT" sz="1600" dirty="0" smtClean="0"/>
              <a:t>'/&gt;</a:t>
            </a:r>
          </a:p>
          <a:p>
            <a:pPr lvl="1"/>
            <a:r>
              <a:rPr lang="it-IT" sz="1600" dirty="0" smtClean="0"/>
              <a:t>&lt;</a:t>
            </a:r>
            <a:r>
              <a:rPr lang="it-IT" sz="1600" dirty="0" err="1" smtClean="0"/>
              <a:t>person</a:t>
            </a:r>
            <a:r>
              <a:rPr lang="it-IT" sz="1600" dirty="0" smtClean="0"/>
              <a:t> name='</a:t>
            </a:r>
            <a:r>
              <a:rPr lang="it-IT" sz="1600" dirty="0" err="1" smtClean="0"/>
              <a:t>john</a:t>
            </a:r>
            <a:r>
              <a:rPr lang="it-IT" sz="1600" dirty="0" smtClean="0"/>
              <a:t> </a:t>
            </a:r>
            <a:r>
              <a:rPr lang="it-IT" sz="1600" dirty="0" err="1" smtClean="0"/>
              <a:t>doe</a:t>
            </a:r>
            <a:r>
              <a:rPr lang="it-IT" sz="1600" dirty="0" smtClean="0"/>
              <a:t>'/&gt;</a:t>
            </a:r>
          </a:p>
          <a:p>
            <a:r>
              <a:rPr lang="it-IT" sz="2000" dirty="0" smtClean="0"/>
              <a:t>&lt;/people&gt;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Single-Referenced</a:t>
            </a:r>
            <a:r>
              <a:rPr lang="it-IT" dirty="0" smtClean="0"/>
              <a:t> </a:t>
            </a:r>
            <a:r>
              <a:rPr lang="it-IT" dirty="0" err="1" smtClean="0"/>
              <a:t>Accessor</a:t>
            </a:r>
            <a:endParaRPr lang="it-IT" dirty="0"/>
          </a:p>
        </p:txBody>
      </p:sp>
      <p:sp>
        <p:nvSpPr>
          <p:cNvPr id="3" name="Segnaposto contenuto 2"/>
          <p:cNvSpPr>
            <a:spLocks noGrp="1"/>
          </p:cNvSpPr>
          <p:nvPr>
            <p:ph idx="1"/>
          </p:nvPr>
        </p:nvSpPr>
        <p:spPr/>
        <p:txBody>
          <a:bodyPr/>
          <a:lstStyle/>
          <a:p>
            <a:r>
              <a:rPr lang="it-IT" sz="2400" dirty="0" smtClean="0"/>
              <a:t>&lt;people&gt;</a:t>
            </a:r>
          </a:p>
          <a:p>
            <a:pPr lvl="1"/>
            <a:r>
              <a:rPr lang="it-IT" sz="2400" dirty="0" smtClean="0"/>
              <a:t>&lt;</a:t>
            </a:r>
            <a:r>
              <a:rPr lang="it-IT" sz="2400" dirty="0" err="1" smtClean="0"/>
              <a:t>person</a:t>
            </a:r>
            <a:r>
              <a:rPr lang="it-IT" sz="2400" dirty="0" smtClean="0"/>
              <a:t> name='</a:t>
            </a:r>
            <a:r>
              <a:rPr lang="it-IT" sz="2400" dirty="0" err="1" smtClean="0"/>
              <a:t>joe</a:t>
            </a:r>
            <a:r>
              <a:rPr lang="it-IT" sz="2400" dirty="0" smtClean="0"/>
              <a:t> </a:t>
            </a:r>
            <a:r>
              <a:rPr lang="it-IT" sz="2400" dirty="0" err="1" smtClean="0"/>
              <a:t>smith</a:t>
            </a:r>
            <a:r>
              <a:rPr lang="it-IT" sz="2400" dirty="0" smtClean="0"/>
              <a:t>'&gt;</a:t>
            </a:r>
          </a:p>
          <a:p>
            <a:pPr lvl="2"/>
            <a:r>
              <a:rPr lang="it-IT" dirty="0" smtClean="0"/>
              <a:t>&lt;</a:t>
            </a:r>
            <a:r>
              <a:rPr lang="it-IT" dirty="0" err="1" smtClean="0"/>
              <a:t>address</a:t>
            </a:r>
            <a:r>
              <a:rPr lang="it-IT" dirty="0" smtClean="0"/>
              <a:t>&gt;</a:t>
            </a:r>
          </a:p>
          <a:p>
            <a:pPr lvl="3"/>
            <a:r>
              <a:rPr lang="it-IT" sz="2400" dirty="0" smtClean="0"/>
              <a:t>&lt;</a:t>
            </a:r>
            <a:r>
              <a:rPr lang="it-IT" sz="2400" dirty="0" err="1" smtClean="0"/>
              <a:t>street</a:t>
            </a:r>
            <a:r>
              <a:rPr lang="it-IT" sz="2400" dirty="0" smtClean="0"/>
              <a:t>&gt;111 First Street&lt;/</a:t>
            </a:r>
            <a:r>
              <a:rPr lang="it-IT" sz="2400" dirty="0" err="1" smtClean="0"/>
              <a:t>street</a:t>
            </a:r>
            <a:r>
              <a:rPr lang="it-IT" sz="2400" dirty="0" smtClean="0"/>
              <a:t>&gt;</a:t>
            </a:r>
          </a:p>
          <a:p>
            <a:pPr lvl="3"/>
            <a:r>
              <a:rPr lang="it-IT" sz="2400" dirty="0" smtClean="0"/>
              <a:t>&lt;city&gt;New York&lt;/city&gt;</a:t>
            </a:r>
          </a:p>
          <a:p>
            <a:pPr lvl="3"/>
            <a:r>
              <a:rPr lang="it-IT" sz="2400" dirty="0" smtClean="0"/>
              <a:t>&lt;state&gt;New York&lt;/state&gt;</a:t>
            </a:r>
          </a:p>
          <a:p>
            <a:pPr lvl="1"/>
            <a:r>
              <a:rPr lang="it-IT" sz="2400" dirty="0" smtClean="0"/>
              <a:t>&lt;/</a:t>
            </a:r>
            <a:r>
              <a:rPr lang="it-IT" sz="2400" dirty="0" err="1" smtClean="0"/>
              <a:t>address</a:t>
            </a:r>
            <a:r>
              <a:rPr lang="it-IT" sz="2400" dirty="0" smtClean="0"/>
              <a:t>&gt;</a:t>
            </a:r>
          </a:p>
          <a:p>
            <a:pPr lvl="1"/>
            <a:r>
              <a:rPr lang="it-IT" sz="2400" dirty="0" smtClean="0"/>
              <a:t>&lt;/</a:t>
            </a:r>
            <a:r>
              <a:rPr lang="it-IT" sz="2400" dirty="0" err="1" smtClean="0"/>
              <a:t>person</a:t>
            </a:r>
            <a:r>
              <a:rPr lang="it-IT" sz="2400" dirty="0" smtClean="0"/>
              <a:t>&gt;</a:t>
            </a:r>
          </a:p>
          <a:p>
            <a:r>
              <a:rPr lang="it-IT" sz="2400" dirty="0" smtClean="0"/>
              <a:t>&lt;/people&gt;</a:t>
            </a:r>
            <a:endParaRPr lang="it-IT" sz="2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Multi-Referenced</a:t>
            </a:r>
            <a:r>
              <a:rPr lang="it-IT" dirty="0" smtClean="0"/>
              <a:t> </a:t>
            </a:r>
            <a:r>
              <a:rPr lang="it-IT" dirty="0" err="1" smtClean="0"/>
              <a:t>Accessor</a:t>
            </a:r>
            <a:endParaRPr lang="it-IT" dirty="0"/>
          </a:p>
        </p:txBody>
      </p:sp>
      <p:sp>
        <p:nvSpPr>
          <p:cNvPr id="3" name="Segnaposto contenuto 2"/>
          <p:cNvSpPr>
            <a:spLocks noGrp="1"/>
          </p:cNvSpPr>
          <p:nvPr>
            <p:ph idx="1"/>
          </p:nvPr>
        </p:nvSpPr>
        <p:spPr>
          <a:xfrm>
            <a:off x="1116013" y="1268760"/>
            <a:ext cx="7570787" cy="4857403"/>
          </a:xfrm>
        </p:spPr>
        <p:txBody>
          <a:bodyPr/>
          <a:lstStyle/>
          <a:p>
            <a:r>
              <a:rPr lang="it-IT" sz="2000" dirty="0" smtClean="0"/>
              <a:t>&lt;people&gt;</a:t>
            </a:r>
          </a:p>
          <a:p>
            <a:pPr lvl="1"/>
            <a:r>
              <a:rPr lang="it-IT" sz="1600" dirty="0" smtClean="0"/>
              <a:t>&lt;</a:t>
            </a:r>
            <a:r>
              <a:rPr lang="it-IT" sz="1600" dirty="0" err="1" smtClean="0"/>
              <a:t>person</a:t>
            </a:r>
            <a:r>
              <a:rPr lang="it-IT" sz="1600" dirty="0" smtClean="0"/>
              <a:t> name='</a:t>
            </a:r>
            <a:r>
              <a:rPr lang="it-IT" sz="1600" dirty="0" err="1" smtClean="0"/>
              <a:t>joe</a:t>
            </a:r>
            <a:r>
              <a:rPr lang="it-IT" sz="1600" dirty="0" smtClean="0"/>
              <a:t> </a:t>
            </a:r>
            <a:r>
              <a:rPr lang="it-IT" sz="1600" dirty="0" err="1" smtClean="0"/>
              <a:t>smith</a:t>
            </a:r>
            <a:r>
              <a:rPr lang="it-IT" sz="1600" dirty="0" smtClean="0"/>
              <a:t>'&gt;</a:t>
            </a:r>
          </a:p>
          <a:p>
            <a:pPr lvl="2"/>
            <a:r>
              <a:rPr lang="it-IT" sz="1200" dirty="0" smtClean="0"/>
              <a:t>&lt;</a:t>
            </a:r>
            <a:r>
              <a:rPr lang="it-IT" sz="1200" dirty="0" err="1" smtClean="0"/>
              <a:t>address</a:t>
            </a:r>
            <a:r>
              <a:rPr lang="it-IT" sz="1200" dirty="0" smtClean="0"/>
              <a:t> href='#address-1'</a:t>
            </a:r>
          </a:p>
          <a:p>
            <a:pPr lvl="1"/>
            <a:r>
              <a:rPr lang="it-IT" sz="1600" dirty="0" smtClean="0"/>
              <a:t>&lt;/</a:t>
            </a:r>
            <a:r>
              <a:rPr lang="it-IT" sz="1600" dirty="0" err="1" smtClean="0"/>
              <a:t>person</a:t>
            </a:r>
            <a:r>
              <a:rPr lang="it-IT" sz="1600" dirty="0" smtClean="0"/>
              <a:t>&gt;</a:t>
            </a:r>
          </a:p>
          <a:p>
            <a:pPr lvl="1"/>
            <a:r>
              <a:rPr lang="it-IT" sz="1600" dirty="0" smtClean="0"/>
              <a:t>&lt;</a:t>
            </a:r>
            <a:r>
              <a:rPr lang="it-IT" sz="1600" dirty="0" err="1" smtClean="0"/>
              <a:t>person</a:t>
            </a:r>
            <a:r>
              <a:rPr lang="it-IT" sz="1600" dirty="0" smtClean="0"/>
              <a:t> name='</a:t>
            </a:r>
            <a:r>
              <a:rPr lang="it-IT" sz="1600" dirty="0" err="1" smtClean="0"/>
              <a:t>john</a:t>
            </a:r>
            <a:r>
              <a:rPr lang="it-IT" sz="1600" dirty="0" smtClean="0"/>
              <a:t> </a:t>
            </a:r>
            <a:r>
              <a:rPr lang="it-IT" sz="1600" dirty="0" err="1" smtClean="0"/>
              <a:t>doe</a:t>
            </a:r>
            <a:r>
              <a:rPr lang="it-IT" sz="1600" dirty="0" smtClean="0"/>
              <a:t>'&gt;</a:t>
            </a:r>
          </a:p>
          <a:p>
            <a:pPr lvl="2"/>
            <a:r>
              <a:rPr lang="it-IT" sz="1200" dirty="0" smtClean="0"/>
              <a:t>&lt;</a:t>
            </a:r>
            <a:r>
              <a:rPr lang="it-IT" sz="1200" dirty="0" err="1" smtClean="0"/>
              <a:t>address</a:t>
            </a:r>
            <a:r>
              <a:rPr lang="it-IT" sz="1200" dirty="0" smtClean="0"/>
              <a:t> href='#address-1'</a:t>
            </a:r>
          </a:p>
          <a:p>
            <a:pPr lvl="1"/>
            <a:r>
              <a:rPr lang="it-IT" sz="1600" dirty="0" smtClean="0"/>
              <a:t>&lt;/</a:t>
            </a:r>
            <a:r>
              <a:rPr lang="it-IT" sz="1600" dirty="0" err="1" smtClean="0"/>
              <a:t>person</a:t>
            </a:r>
            <a:r>
              <a:rPr lang="it-IT" sz="1600" dirty="0" smtClean="0"/>
              <a:t>&gt;</a:t>
            </a:r>
          </a:p>
          <a:p>
            <a:r>
              <a:rPr lang="it-IT" sz="2000" dirty="0" smtClean="0"/>
              <a:t>&lt;/people&gt;</a:t>
            </a:r>
          </a:p>
          <a:p>
            <a:r>
              <a:rPr lang="it-IT" sz="2000" dirty="0" smtClean="0"/>
              <a:t>&lt;</a:t>
            </a:r>
            <a:r>
              <a:rPr lang="it-IT" sz="2000" dirty="0" err="1" smtClean="0"/>
              <a:t>address</a:t>
            </a:r>
            <a:r>
              <a:rPr lang="it-IT" sz="2000" dirty="0" smtClean="0"/>
              <a:t> id='address-1'&gt;</a:t>
            </a:r>
          </a:p>
          <a:p>
            <a:pPr lvl="1"/>
            <a:r>
              <a:rPr lang="it-IT" sz="1600" dirty="0" smtClean="0"/>
              <a:t>&lt;</a:t>
            </a:r>
            <a:r>
              <a:rPr lang="it-IT" sz="1600" dirty="0" err="1" smtClean="0"/>
              <a:t>street</a:t>
            </a:r>
            <a:r>
              <a:rPr lang="it-IT" sz="1600" dirty="0" smtClean="0"/>
              <a:t>&gt;111 First Street&lt;/</a:t>
            </a:r>
            <a:r>
              <a:rPr lang="it-IT" sz="1600" dirty="0" err="1" smtClean="0"/>
              <a:t>street</a:t>
            </a:r>
            <a:r>
              <a:rPr lang="it-IT" sz="1600" dirty="0" smtClean="0"/>
              <a:t>&gt;</a:t>
            </a:r>
          </a:p>
          <a:p>
            <a:pPr lvl="1"/>
            <a:r>
              <a:rPr lang="it-IT" sz="1600" dirty="0" smtClean="0"/>
              <a:t>&lt;city&gt;New York&lt;/city&gt;</a:t>
            </a:r>
          </a:p>
          <a:p>
            <a:pPr lvl="1"/>
            <a:r>
              <a:rPr lang="it-IT" sz="1600" dirty="0" smtClean="0"/>
              <a:t>&lt;state&gt;New York&lt;/state&gt;</a:t>
            </a:r>
          </a:p>
          <a:p>
            <a:r>
              <a:rPr lang="it-IT" sz="2000" dirty="0" smtClean="0"/>
              <a:t>&lt;/</a:t>
            </a:r>
            <a:r>
              <a:rPr lang="it-IT" sz="2000" dirty="0" err="1" smtClean="0"/>
              <a:t>address</a:t>
            </a:r>
            <a:r>
              <a:rPr lang="it-IT" sz="2000" dirty="0" smtClean="0"/>
              <a:t>&gt;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Accesso a dati esterni</a:t>
            </a:r>
            <a:endParaRPr lang="it-IT" dirty="0"/>
          </a:p>
        </p:txBody>
      </p:sp>
      <p:sp>
        <p:nvSpPr>
          <p:cNvPr id="3" name="Segnaposto contenuto 2"/>
          <p:cNvSpPr>
            <a:spLocks noGrp="1"/>
          </p:cNvSpPr>
          <p:nvPr>
            <p:ph idx="1"/>
          </p:nvPr>
        </p:nvSpPr>
        <p:spPr/>
        <p:txBody>
          <a:bodyPr/>
          <a:lstStyle/>
          <a:p>
            <a:r>
              <a:rPr lang="it-IT" sz="2000" dirty="0" smtClean="0"/>
              <a:t>&lt;</a:t>
            </a:r>
            <a:r>
              <a:rPr lang="it-IT" sz="2000" dirty="0" err="1" smtClean="0"/>
              <a:t>person</a:t>
            </a:r>
            <a:r>
              <a:rPr lang="it-IT" sz="2000" dirty="0" smtClean="0"/>
              <a:t> name='</a:t>
            </a:r>
            <a:r>
              <a:rPr lang="it-IT" sz="2000" dirty="0" err="1" smtClean="0"/>
              <a:t>joe</a:t>
            </a:r>
            <a:r>
              <a:rPr lang="it-IT" sz="2000" dirty="0" smtClean="0"/>
              <a:t> </a:t>
            </a:r>
            <a:r>
              <a:rPr lang="it-IT" sz="2000" dirty="0" err="1" smtClean="0"/>
              <a:t>smith</a:t>
            </a:r>
            <a:r>
              <a:rPr lang="it-IT" sz="2000" dirty="0" smtClean="0"/>
              <a:t>'&gt;</a:t>
            </a:r>
          </a:p>
          <a:p>
            <a:pPr lvl="1"/>
            <a:r>
              <a:rPr lang="it-IT" sz="1600" dirty="0" smtClean="0"/>
              <a:t>&lt;</a:t>
            </a:r>
            <a:r>
              <a:rPr lang="it-IT" sz="1600" dirty="0" err="1" smtClean="0"/>
              <a:t>address</a:t>
            </a:r>
            <a:r>
              <a:rPr lang="it-IT" sz="1600" dirty="0" smtClean="0"/>
              <a:t> href='http://acme.com/data.xml#joe_smith' /&gt;</a:t>
            </a:r>
          </a:p>
          <a:p>
            <a:r>
              <a:rPr lang="it-IT" sz="2000" dirty="0" smtClean="0"/>
              <a:t>&lt;/</a:t>
            </a:r>
            <a:r>
              <a:rPr lang="it-IT" sz="2000" dirty="0" err="1" smtClean="0"/>
              <a:t>person</a:t>
            </a:r>
            <a:r>
              <a:rPr lang="it-IT" sz="2000" dirty="0" smtClean="0"/>
              <a:t>&gt;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Definire tipi di dati SOAP</a:t>
            </a:r>
            <a:endParaRPr lang="it-IT" dirty="0"/>
          </a:p>
        </p:txBody>
      </p:sp>
      <p:sp>
        <p:nvSpPr>
          <p:cNvPr id="3" name="Segnaposto contenuto 2"/>
          <p:cNvSpPr>
            <a:spLocks noGrp="1"/>
          </p:cNvSpPr>
          <p:nvPr>
            <p:ph idx="1"/>
          </p:nvPr>
        </p:nvSpPr>
        <p:spPr/>
        <p:txBody>
          <a:bodyPr/>
          <a:lstStyle/>
          <a:p>
            <a:r>
              <a:rPr lang="en-US" sz="2000" dirty="0" smtClean="0"/>
              <a:t>1. </a:t>
            </a:r>
            <a:r>
              <a:rPr lang="en-US" sz="2000" dirty="0" err="1" smtClean="0"/>
              <a:t>Usare</a:t>
            </a:r>
            <a:r>
              <a:rPr lang="en-US" sz="2000" dirty="0" smtClean="0"/>
              <a:t> l’ </a:t>
            </a:r>
            <a:r>
              <a:rPr lang="en-US" sz="2000" dirty="0" err="1" smtClean="0"/>
              <a:t>xsi:type</a:t>
            </a:r>
            <a:r>
              <a:rPr lang="en-US" sz="2000" dirty="0" smtClean="0"/>
              <a:t> attribute </a:t>
            </a:r>
            <a:r>
              <a:rPr lang="en-US" sz="2000" dirty="0" err="1" smtClean="0"/>
              <a:t>su</a:t>
            </a:r>
            <a:r>
              <a:rPr lang="en-US" sz="2000" dirty="0" smtClean="0"/>
              <a:t> </a:t>
            </a:r>
            <a:r>
              <a:rPr lang="en-US" sz="2000" dirty="0" err="1" smtClean="0"/>
              <a:t>ogni</a:t>
            </a:r>
            <a:r>
              <a:rPr lang="en-US" sz="2000" dirty="0" smtClean="0"/>
              <a:t> </a:t>
            </a:r>
            <a:r>
              <a:rPr lang="en-US" sz="2000" dirty="0" err="1" smtClean="0"/>
              <a:t>accessor</a:t>
            </a:r>
            <a:r>
              <a:rPr lang="en-US" sz="2000" dirty="0" smtClean="0"/>
              <a:t> in </a:t>
            </a:r>
            <a:r>
              <a:rPr lang="en-US" sz="2000" dirty="0" err="1" smtClean="0"/>
              <a:t>accordo</a:t>
            </a:r>
            <a:r>
              <a:rPr lang="en-US" sz="2000" dirty="0" smtClean="0"/>
              <a:t> </a:t>
            </a:r>
            <a:r>
              <a:rPr lang="en-US" sz="2000" dirty="0" err="1" smtClean="0"/>
              <a:t>alla</a:t>
            </a:r>
            <a:r>
              <a:rPr lang="en-US" sz="2000" dirty="0" smtClean="0"/>
              <a:t> XML Schema specification:</a:t>
            </a:r>
          </a:p>
          <a:p>
            <a:r>
              <a:rPr lang="it-IT" sz="2000" dirty="0" smtClean="0"/>
              <a:t>2. &lt;</a:t>
            </a:r>
            <a:r>
              <a:rPr lang="it-IT" sz="2000" dirty="0" err="1" smtClean="0"/>
              <a:t>person</a:t>
            </a:r>
            <a:r>
              <a:rPr lang="it-IT" sz="2000" dirty="0" smtClean="0"/>
              <a:t>&gt;</a:t>
            </a:r>
          </a:p>
          <a:p>
            <a:r>
              <a:rPr lang="it-IT" sz="2000" dirty="0" smtClean="0"/>
              <a:t>3. &lt;</a:t>
            </a:r>
            <a:r>
              <a:rPr lang="it-IT" sz="2000" dirty="0" err="1" smtClean="0"/>
              <a:t>name</a:t>
            </a:r>
            <a:r>
              <a:rPr lang="it-IT" sz="2000" dirty="0" smtClean="0"/>
              <a:t> </a:t>
            </a:r>
            <a:r>
              <a:rPr lang="it-IT" sz="2000" dirty="0" err="1" smtClean="0"/>
              <a:t>xsi</a:t>
            </a:r>
            <a:r>
              <a:rPr lang="it-IT" sz="2000" dirty="0" smtClean="0"/>
              <a:t>:</a:t>
            </a:r>
            <a:r>
              <a:rPr lang="it-IT" sz="2000" dirty="0" err="1" smtClean="0"/>
              <a:t>type=</a:t>
            </a:r>
            <a:r>
              <a:rPr lang="it-IT" sz="2000" dirty="0" smtClean="0"/>
              <a:t>"</a:t>
            </a:r>
            <a:r>
              <a:rPr lang="it-IT" sz="2000" dirty="0" err="1" smtClean="0"/>
              <a:t>xsd</a:t>
            </a:r>
            <a:r>
              <a:rPr lang="it-IT" sz="2000" dirty="0" smtClean="0"/>
              <a:t>:</a:t>
            </a:r>
            <a:r>
              <a:rPr lang="it-IT" sz="2000" dirty="0" err="1" smtClean="0"/>
              <a:t>string</a:t>
            </a:r>
            <a:r>
              <a:rPr lang="it-IT" sz="2000" dirty="0" smtClean="0"/>
              <a:t>"&gt;John </a:t>
            </a:r>
            <a:r>
              <a:rPr lang="it-IT" sz="2000" dirty="0" err="1" smtClean="0"/>
              <a:t>Doe</a:t>
            </a:r>
            <a:r>
              <a:rPr lang="it-IT" sz="2000" dirty="0" smtClean="0"/>
              <a:t>&lt;/</a:t>
            </a:r>
            <a:r>
              <a:rPr lang="it-IT" sz="2000" dirty="0" err="1" smtClean="0"/>
              <a:t>name</a:t>
            </a:r>
            <a:r>
              <a:rPr lang="it-IT" sz="2000" dirty="0" smtClean="0"/>
              <a:t>&gt;</a:t>
            </a:r>
          </a:p>
          <a:p>
            <a:r>
              <a:rPr lang="it-IT" sz="2000" dirty="0" smtClean="0"/>
              <a:t>&lt;/</a:t>
            </a:r>
            <a:r>
              <a:rPr lang="it-IT" sz="2000" dirty="0" err="1" smtClean="0"/>
              <a:t>person</a:t>
            </a:r>
            <a:r>
              <a:rPr lang="it-IT" sz="2000" dirty="0" smtClean="0"/>
              <a:t>&gt;</a:t>
            </a:r>
          </a:p>
          <a:p>
            <a:r>
              <a:rPr lang="en-US" sz="2000" dirty="0" smtClean="0"/>
              <a:t>4. </a:t>
            </a:r>
            <a:r>
              <a:rPr lang="en-US" sz="2000" dirty="0" err="1" smtClean="0"/>
              <a:t>Referenziare</a:t>
            </a:r>
            <a:r>
              <a:rPr lang="en-US" sz="2000" dirty="0" smtClean="0"/>
              <a:t> un XML Schema document </a:t>
            </a:r>
            <a:r>
              <a:rPr lang="en-US" sz="2000" dirty="0" err="1" smtClean="0"/>
              <a:t>che</a:t>
            </a:r>
            <a:r>
              <a:rPr lang="en-US" sz="2000" dirty="0" smtClean="0"/>
              <a:t> </a:t>
            </a:r>
            <a:r>
              <a:rPr lang="en-US" sz="2000" dirty="0" err="1" smtClean="0"/>
              <a:t>definisce</a:t>
            </a:r>
            <a:r>
              <a:rPr lang="en-US" sz="2000" dirty="0" smtClean="0"/>
              <a:t> </a:t>
            </a:r>
            <a:r>
              <a:rPr lang="en-US" sz="2000" dirty="0" err="1" smtClean="0"/>
              <a:t>il</a:t>
            </a:r>
            <a:r>
              <a:rPr lang="en-US" sz="2000" dirty="0" smtClean="0"/>
              <a:t> </a:t>
            </a:r>
            <a:r>
              <a:rPr lang="en-US" sz="2000" dirty="0" err="1" smtClean="0"/>
              <a:t>tipo</a:t>
            </a:r>
            <a:r>
              <a:rPr lang="en-US" sz="2000" dirty="0" smtClean="0"/>
              <a:t> </a:t>
            </a:r>
            <a:r>
              <a:rPr lang="en-US" sz="2000" dirty="0" err="1" smtClean="0"/>
              <a:t>dell’elemento</a:t>
            </a:r>
            <a:r>
              <a:rPr lang="en-US" sz="2000" dirty="0" smtClean="0"/>
              <a:t>:</a:t>
            </a:r>
          </a:p>
          <a:p>
            <a:r>
              <a:rPr lang="it-IT" sz="2000" dirty="0" smtClean="0"/>
              <a:t>5. &lt;</a:t>
            </a:r>
            <a:r>
              <a:rPr lang="it-IT" sz="2000" dirty="0" err="1" smtClean="0"/>
              <a:t>person</a:t>
            </a:r>
            <a:r>
              <a:rPr lang="it-IT" sz="2000" dirty="0" smtClean="0"/>
              <a:t> </a:t>
            </a:r>
            <a:r>
              <a:rPr lang="it-IT" sz="2000" dirty="0" err="1" smtClean="0"/>
              <a:t>xmlns=</a:t>
            </a:r>
            <a:r>
              <a:rPr lang="it-IT" sz="2000" dirty="0" smtClean="0"/>
              <a:t>"</a:t>
            </a:r>
            <a:r>
              <a:rPr lang="it-IT" sz="2000" dirty="0" err="1" smtClean="0"/>
              <a:t>personschema.xsd</a:t>
            </a:r>
            <a:r>
              <a:rPr lang="it-IT" sz="2000" dirty="0" smtClean="0"/>
              <a:t>"&gt;</a:t>
            </a:r>
          </a:p>
          <a:p>
            <a:r>
              <a:rPr lang="it-IT" sz="2000" dirty="0" smtClean="0"/>
              <a:t>6. &lt;</a:t>
            </a:r>
            <a:r>
              <a:rPr lang="it-IT" sz="2000" dirty="0" err="1" smtClean="0"/>
              <a:t>name</a:t>
            </a:r>
            <a:r>
              <a:rPr lang="it-IT" sz="2000" dirty="0" smtClean="0"/>
              <a:t>&gt;John </a:t>
            </a:r>
            <a:r>
              <a:rPr lang="it-IT" sz="2000" dirty="0" err="1" smtClean="0"/>
              <a:t>Doe</a:t>
            </a:r>
            <a:r>
              <a:rPr lang="it-IT" sz="2000" dirty="0" smtClean="0"/>
              <a:t>&lt;/</a:t>
            </a:r>
            <a:r>
              <a:rPr lang="it-IT" sz="2000" dirty="0" err="1" smtClean="0"/>
              <a:t>name</a:t>
            </a:r>
            <a:r>
              <a:rPr lang="it-IT" sz="2000" dirty="0" smtClean="0"/>
              <a:t>&gt;</a:t>
            </a:r>
          </a:p>
          <a:p>
            <a:r>
              <a:rPr lang="it-IT" sz="2000" dirty="0" smtClean="0"/>
              <a:t>7. &lt;/</a:t>
            </a:r>
            <a:r>
              <a:rPr lang="it-IT" sz="2000" dirty="0" err="1" smtClean="0"/>
              <a:t>person</a:t>
            </a:r>
            <a:r>
              <a:rPr lang="it-IT" sz="2000" dirty="0" smtClean="0"/>
              <a:t>&gt;</a:t>
            </a:r>
          </a:p>
          <a:p>
            <a:r>
              <a:rPr lang="en-US" sz="2000" dirty="0" smtClean="0"/>
              <a:t>8. &lt;!-- dove "personschema.xsd" </a:t>
            </a:r>
            <a:r>
              <a:rPr lang="en-US" sz="2000" dirty="0" err="1" smtClean="0"/>
              <a:t>definisce</a:t>
            </a:r>
            <a:r>
              <a:rPr lang="en-US" sz="2000" dirty="0" smtClean="0"/>
              <a:t> </a:t>
            </a:r>
            <a:r>
              <a:rPr lang="en-US" sz="2000" dirty="0" err="1" smtClean="0"/>
              <a:t>l’elemento</a:t>
            </a:r>
            <a:r>
              <a:rPr lang="en-US" sz="2000" dirty="0" smtClean="0"/>
              <a:t> name</a:t>
            </a:r>
          </a:p>
          <a:p>
            <a:r>
              <a:rPr lang="it-IT" sz="2000" dirty="0" smtClean="0"/>
              <a:t>Come </a:t>
            </a:r>
            <a:r>
              <a:rPr lang="it-IT" sz="2000" dirty="0" err="1" smtClean="0"/>
              <a:t>tipo=xsd</a:t>
            </a:r>
            <a:r>
              <a:rPr lang="it-IT" sz="2000" dirty="0" smtClean="0"/>
              <a:t>:</a:t>
            </a:r>
            <a:r>
              <a:rPr lang="it-IT" sz="2000" dirty="0" err="1" smtClean="0"/>
              <a:t>string</a:t>
            </a:r>
            <a:r>
              <a:rPr lang="it-IT" sz="2000" dirty="0" smtClean="0"/>
              <a:t> </a:t>
            </a:r>
            <a:r>
              <a:rPr lang="it-IT" sz="2000" dirty="0" err="1" smtClean="0"/>
              <a:t>--</a:t>
            </a:r>
            <a:r>
              <a:rPr lang="it-IT" sz="2000" dirty="0" smtClean="0"/>
              <a:t>&gt;</a:t>
            </a:r>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Definire tipi di dato (continua)</a:t>
            </a:r>
            <a:endParaRPr lang="it-IT" dirty="0"/>
          </a:p>
        </p:txBody>
      </p:sp>
      <p:sp>
        <p:nvSpPr>
          <p:cNvPr id="3" name="Segnaposto contenuto 2"/>
          <p:cNvSpPr>
            <a:spLocks noGrp="1"/>
          </p:cNvSpPr>
          <p:nvPr>
            <p:ph idx="1"/>
          </p:nvPr>
        </p:nvSpPr>
        <p:spPr/>
        <p:txBody>
          <a:bodyPr/>
          <a:lstStyle/>
          <a:p>
            <a:r>
              <a:rPr lang="en-US" sz="2000" dirty="0" smtClean="0"/>
              <a:t>9. </a:t>
            </a:r>
            <a:r>
              <a:rPr lang="en-US" sz="2000" dirty="0" err="1" smtClean="0"/>
              <a:t>Referenziare</a:t>
            </a:r>
            <a:r>
              <a:rPr lang="en-US" sz="2000" dirty="0" smtClean="0"/>
              <a:t> </a:t>
            </a:r>
            <a:r>
              <a:rPr lang="en-US" sz="2000" dirty="0" err="1" smtClean="0"/>
              <a:t>altri</a:t>
            </a:r>
            <a:r>
              <a:rPr lang="en-US" sz="2000" dirty="0" smtClean="0"/>
              <a:t> tipi </a:t>
            </a:r>
            <a:r>
              <a:rPr lang="en-US" sz="2000" dirty="0" err="1" smtClean="0"/>
              <a:t>di</a:t>
            </a:r>
            <a:r>
              <a:rPr lang="en-US" sz="2000" dirty="0" smtClean="0"/>
              <a:t> schema document </a:t>
            </a:r>
            <a:r>
              <a:rPr lang="en-US" sz="2000" dirty="0" err="1" smtClean="0"/>
              <a:t>che</a:t>
            </a:r>
            <a:r>
              <a:rPr lang="en-US" sz="2000" dirty="0" smtClean="0"/>
              <a:t> </a:t>
            </a:r>
            <a:r>
              <a:rPr lang="en-US" sz="2000" dirty="0" err="1" smtClean="0"/>
              <a:t>definiscono</a:t>
            </a:r>
            <a:r>
              <a:rPr lang="en-US" sz="2000" dirty="0" smtClean="0"/>
              <a:t> </a:t>
            </a:r>
            <a:r>
              <a:rPr lang="en-US" sz="2000" dirty="0" err="1" smtClean="0"/>
              <a:t>il</a:t>
            </a:r>
            <a:r>
              <a:rPr lang="en-US" sz="2000" dirty="0" smtClean="0"/>
              <a:t> </a:t>
            </a:r>
            <a:r>
              <a:rPr lang="en-US" sz="2000" dirty="0" err="1" smtClean="0"/>
              <a:t>tipo</a:t>
            </a:r>
            <a:r>
              <a:rPr lang="en-US" sz="2000" dirty="0" smtClean="0"/>
              <a:t> </a:t>
            </a:r>
            <a:r>
              <a:rPr lang="en-US" sz="2000" dirty="0" err="1" smtClean="0"/>
              <a:t>di</a:t>
            </a:r>
            <a:r>
              <a:rPr lang="en-US" sz="2000" dirty="0" smtClean="0"/>
              <a:t> </a:t>
            </a:r>
            <a:r>
              <a:rPr lang="en-US" sz="2000" dirty="0" err="1" smtClean="0"/>
              <a:t>dato</a:t>
            </a:r>
            <a:r>
              <a:rPr lang="en-US" sz="2000" dirty="0" smtClean="0"/>
              <a:t> </a:t>
            </a:r>
            <a:r>
              <a:rPr lang="en-US" sz="2000" dirty="0" err="1" smtClean="0"/>
              <a:t>di</a:t>
            </a:r>
            <a:r>
              <a:rPr lang="en-US" sz="2000" dirty="0" smtClean="0"/>
              <a:t> un </a:t>
            </a:r>
            <a:r>
              <a:rPr lang="en-US" sz="2000" dirty="0" err="1" smtClean="0"/>
              <a:t>particolare</a:t>
            </a:r>
            <a:r>
              <a:rPr lang="en-US" sz="2000" dirty="0" smtClean="0"/>
              <a:t> </a:t>
            </a:r>
            <a:r>
              <a:rPr lang="en-US" sz="2000" dirty="0" err="1" smtClean="0"/>
              <a:t>elemento</a:t>
            </a:r>
            <a:r>
              <a:rPr lang="en-US" sz="2000" dirty="0" smtClean="0"/>
              <a:t> con la </a:t>
            </a:r>
            <a:r>
              <a:rPr lang="en-US" sz="2000" dirty="0" err="1" smtClean="0"/>
              <a:t>loro</a:t>
            </a:r>
            <a:r>
              <a:rPr lang="en-US" sz="2000" dirty="0" smtClean="0"/>
              <a:t> </a:t>
            </a:r>
            <a:r>
              <a:rPr lang="en-US" sz="2000" dirty="0" err="1" smtClean="0"/>
              <a:t>propria</a:t>
            </a:r>
            <a:r>
              <a:rPr lang="en-US" sz="2000" dirty="0" smtClean="0"/>
              <a:t> </a:t>
            </a:r>
            <a:r>
              <a:rPr lang="en-US" sz="2000" dirty="0" err="1" smtClean="0"/>
              <a:t>definizione</a:t>
            </a:r>
            <a:r>
              <a:rPr lang="en-US" sz="2000" dirty="0" smtClean="0"/>
              <a:t>:</a:t>
            </a:r>
          </a:p>
          <a:p>
            <a:r>
              <a:rPr lang="it-IT" sz="2000" dirty="0" smtClean="0"/>
              <a:t>10. &lt;</a:t>
            </a:r>
            <a:r>
              <a:rPr lang="it-IT" sz="2000" dirty="0" err="1" smtClean="0"/>
              <a:t>person</a:t>
            </a:r>
            <a:r>
              <a:rPr lang="it-IT" sz="2000" dirty="0" smtClean="0"/>
              <a:t> </a:t>
            </a:r>
            <a:r>
              <a:rPr lang="it-IT" sz="2000" dirty="0" err="1" smtClean="0"/>
              <a:t>xmlns=</a:t>
            </a:r>
            <a:r>
              <a:rPr lang="it-IT" sz="2000" dirty="0" smtClean="0"/>
              <a:t>"</a:t>
            </a:r>
            <a:r>
              <a:rPr lang="it-IT" sz="2000" dirty="0" err="1" smtClean="0"/>
              <a:t>urn</a:t>
            </a:r>
            <a:r>
              <a:rPr lang="it-IT" sz="2000" dirty="0" smtClean="0"/>
              <a:t>:</a:t>
            </a:r>
            <a:r>
              <a:rPr lang="it-IT" sz="2000" dirty="0" err="1" smtClean="0"/>
              <a:t>some_namespace</a:t>
            </a:r>
            <a:r>
              <a:rPr lang="it-IT" sz="2000" dirty="0" smtClean="0"/>
              <a:t>"&gt;</a:t>
            </a:r>
          </a:p>
          <a:p>
            <a:r>
              <a:rPr lang="it-IT" sz="2000" dirty="0" smtClean="0"/>
              <a:t>11. &lt;</a:t>
            </a:r>
            <a:r>
              <a:rPr lang="it-IT" sz="2000" dirty="0" err="1" smtClean="0"/>
              <a:t>name</a:t>
            </a:r>
            <a:r>
              <a:rPr lang="it-IT" sz="2000" dirty="0" smtClean="0"/>
              <a:t>&gt;John </a:t>
            </a:r>
            <a:r>
              <a:rPr lang="it-IT" sz="2000" dirty="0" err="1" smtClean="0"/>
              <a:t>Doe</a:t>
            </a:r>
            <a:r>
              <a:rPr lang="it-IT" sz="2000" dirty="0" smtClean="0"/>
              <a:t>&lt;/</a:t>
            </a:r>
            <a:r>
              <a:rPr lang="it-IT" sz="2000" dirty="0" err="1" smtClean="0"/>
              <a:t>name</a:t>
            </a:r>
            <a:r>
              <a:rPr lang="it-IT" sz="2000" dirty="0" smtClean="0"/>
              <a:t>&gt;</a:t>
            </a:r>
          </a:p>
          <a:p>
            <a:r>
              <a:rPr lang="it-IT" sz="2000" dirty="0" smtClean="0"/>
              <a:t>12. &lt;/</a:t>
            </a:r>
            <a:r>
              <a:rPr lang="it-IT" sz="2000" dirty="0" err="1" smtClean="0"/>
              <a:t>person</a:t>
            </a:r>
            <a:r>
              <a:rPr lang="it-IT" sz="2000" dirty="0" smtClean="0"/>
              <a:t>&gt;</a:t>
            </a:r>
          </a:p>
          <a:p>
            <a:r>
              <a:rPr lang="en-US" sz="2000" dirty="0" smtClean="0"/>
              <a:t>13. &lt;dove "</a:t>
            </a:r>
            <a:r>
              <a:rPr lang="en-US" sz="2000" dirty="0" err="1" smtClean="0"/>
              <a:t>urn:some_namespace</a:t>
            </a:r>
            <a:r>
              <a:rPr lang="en-US" sz="2000" dirty="0" smtClean="0"/>
              <a:t>" </a:t>
            </a:r>
            <a:r>
              <a:rPr lang="en-US" sz="2000" dirty="0" err="1" smtClean="0"/>
              <a:t>indica</a:t>
            </a:r>
            <a:r>
              <a:rPr lang="en-US" sz="2000" dirty="0" smtClean="0"/>
              <a:t> un namespace in cui </a:t>
            </a:r>
            <a:r>
              <a:rPr lang="en-US" sz="2000" dirty="0" err="1" smtClean="0"/>
              <a:t>il</a:t>
            </a:r>
            <a:r>
              <a:rPr lang="en-US" sz="2000" dirty="0" smtClean="0"/>
              <a:t> </a:t>
            </a:r>
            <a:r>
              <a:rPr lang="en-US" sz="2000" dirty="0" err="1" smtClean="0"/>
              <a:t>valore</a:t>
            </a:r>
            <a:r>
              <a:rPr lang="en-US" sz="2000" dirty="0" smtClean="0"/>
              <a:t> </a:t>
            </a:r>
            <a:r>
              <a:rPr lang="en-US" sz="2000" dirty="0" err="1" smtClean="0"/>
              <a:t>degli</a:t>
            </a:r>
            <a:r>
              <a:rPr lang="en-US" sz="2000" dirty="0" smtClean="0"/>
              <a:t> </a:t>
            </a:r>
            <a:r>
              <a:rPr lang="en-US" sz="2000" dirty="0" err="1" smtClean="0"/>
              <a:t>elementi</a:t>
            </a:r>
            <a:r>
              <a:rPr lang="en-US" sz="2000" dirty="0" smtClean="0"/>
              <a:t> </a:t>
            </a:r>
            <a:r>
              <a:rPr lang="en-US" sz="2000" dirty="0" err="1" smtClean="0"/>
              <a:t>nome</a:t>
            </a:r>
            <a:r>
              <a:rPr lang="en-US" sz="2000" dirty="0" smtClean="0"/>
              <a:t> è </a:t>
            </a:r>
            <a:r>
              <a:rPr lang="en-US" sz="2000" dirty="0" err="1" smtClean="0"/>
              <a:t>una</a:t>
            </a:r>
            <a:r>
              <a:rPr lang="en-US" sz="2000" dirty="0" smtClean="0"/>
              <a:t> </a:t>
            </a:r>
            <a:r>
              <a:rPr lang="en-US" sz="2000" dirty="0" err="1" smtClean="0"/>
              <a:t>stringa</a:t>
            </a:r>
            <a:r>
              <a:rPr lang="it-IT" sz="2000" dirty="0" err="1" smtClean="0"/>
              <a:t>--</a:t>
            </a:r>
            <a:r>
              <a:rPr lang="it-IT" sz="2000" dirty="0" smtClean="0"/>
              <a:t>&gt;</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Tipi di dato SOAP</a:t>
            </a:r>
            <a:endParaRPr lang="it-IT" dirty="0"/>
          </a:p>
        </p:txBody>
      </p:sp>
      <p:sp>
        <p:nvSpPr>
          <p:cNvPr id="3" name="Segnaposto contenuto 2"/>
          <p:cNvSpPr>
            <a:spLocks noGrp="1"/>
          </p:cNvSpPr>
          <p:nvPr>
            <p:ph idx="1"/>
          </p:nvPr>
        </p:nvSpPr>
        <p:spPr/>
        <p:txBody>
          <a:bodyPr/>
          <a:lstStyle/>
          <a:p>
            <a:r>
              <a:rPr lang="it-IT" sz="2000" dirty="0" smtClean="0"/>
              <a:t>I tipi di dato supportati sono quelli definiti dalle specifiche XML Schema</a:t>
            </a:r>
          </a:p>
          <a:p>
            <a:r>
              <a:rPr lang="it-IT" sz="2000" dirty="0" smtClean="0"/>
              <a:t>Si prevedono due sintassi alternative per i valori dei tipi</a:t>
            </a:r>
          </a:p>
          <a:p>
            <a:r>
              <a:rPr lang="it-IT" sz="2000" dirty="0" smtClean="0"/>
              <a:t>&lt;SOAP-ENC:</a:t>
            </a:r>
            <a:r>
              <a:rPr lang="it-IT" sz="2000" dirty="0" err="1" smtClean="0"/>
              <a:t>int</a:t>
            </a:r>
            <a:r>
              <a:rPr lang="it-IT" sz="2000" dirty="0" smtClean="0"/>
              <a:t>&gt;36&lt;/SOAP-ENC:</a:t>
            </a:r>
            <a:r>
              <a:rPr lang="it-IT" sz="2000" dirty="0" err="1" smtClean="0"/>
              <a:t>int</a:t>
            </a:r>
            <a:r>
              <a:rPr lang="it-IT" sz="2000" dirty="0" smtClean="0"/>
              <a:t>&gt;</a:t>
            </a:r>
          </a:p>
          <a:p>
            <a:r>
              <a:rPr lang="en-US" sz="2000" dirty="0" smtClean="0"/>
              <a:t>&lt;value </a:t>
            </a:r>
            <a:r>
              <a:rPr lang="en-US" sz="2000" dirty="0" err="1" smtClean="0"/>
              <a:t>xsi:type</a:t>
            </a:r>
            <a:r>
              <a:rPr lang="en-US" sz="2000" dirty="0" smtClean="0"/>
              <a:t>="</a:t>
            </a:r>
            <a:r>
              <a:rPr lang="en-US" sz="2000" dirty="0" err="1" smtClean="0"/>
              <a:t>xsd:int</a:t>
            </a:r>
            <a:r>
              <a:rPr lang="en-US" sz="2000" dirty="0" smtClean="0"/>
              <a:t>"&gt;36&lt;/value&gt;</a:t>
            </a:r>
          </a:p>
          <a:p>
            <a:r>
              <a:rPr lang="en-US" sz="2000" dirty="0" smtClean="0"/>
              <a:t>Il primo </a:t>
            </a:r>
            <a:r>
              <a:rPr lang="en-US" sz="2000" dirty="0" err="1" smtClean="0"/>
              <a:t>metodo</a:t>
            </a:r>
            <a:r>
              <a:rPr lang="en-US" sz="2000" dirty="0" smtClean="0"/>
              <a:t> è </a:t>
            </a:r>
            <a:r>
              <a:rPr lang="en-US" sz="2000" dirty="0" err="1" smtClean="0"/>
              <a:t>conosciuto</a:t>
            </a:r>
            <a:r>
              <a:rPr lang="en-US" sz="2000" dirty="0" smtClean="0"/>
              <a:t> come “anonymous </a:t>
            </a:r>
            <a:r>
              <a:rPr lang="en-US" sz="2000" dirty="0" err="1" smtClean="0"/>
              <a:t>accessor</a:t>
            </a:r>
            <a:r>
              <a:rPr lang="en-US" sz="2000" dirty="0" smtClean="0"/>
              <a:t>” (non è </a:t>
            </a:r>
            <a:r>
              <a:rPr lang="en-US" sz="2000" dirty="0" err="1" smtClean="0"/>
              <a:t>specificato</a:t>
            </a:r>
            <a:r>
              <a:rPr lang="en-US" sz="2000" dirty="0" smtClean="0"/>
              <a:t> </a:t>
            </a:r>
            <a:r>
              <a:rPr lang="en-US" sz="2000" dirty="0" err="1" smtClean="0"/>
              <a:t>il</a:t>
            </a:r>
            <a:r>
              <a:rPr lang="en-US" sz="2000" dirty="0" smtClean="0"/>
              <a:t> </a:t>
            </a:r>
            <a:r>
              <a:rPr lang="en-US" sz="2000" dirty="0" err="1" smtClean="0"/>
              <a:t>nome</a:t>
            </a:r>
            <a:r>
              <a:rPr lang="en-US" sz="2000" dirty="0" smtClean="0"/>
              <a:t> </a:t>
            </a:r>
            <a:r>
              <a:rPr lang="en-US" sz="2000" dirty="0" err="1" smtClean="0"/>
              <a:t>dell’elemento</a:t>
            </a:r>
            <a:r>
              <a:rPr lang="en-US" sz="2000" dirty="0" smtClean="0"/>
              <a:t>), </a:t>
            </a:r>
            <a:r>
              <a:rPr lang="en-US" sz="2000" dirty="0" err="1" smtClean="0"/>
              <a:t>mentre</a:t>
            </a:r>
            <a:r>
              <a:rPr lang="en-US" sz="2000" dirty="0" smtClean="0"/>
              <a:t> </a:t>
            </a:r>
            <a:r>
              <a:rPr lang="en-US" sz="2000" dirty="0" err="1" smtClean="0"/>
              <a:t>il</a:t>
            </a:r>
            <a:r>
              <a:rPr lang="en-US" sz="2000" dirty="0" smtClean="0"/>
              <a:t> </a:t>
            </a:r>
            <a:r>
              <a:rPr lang="en-US" sz="2000" dirty="0" err="1" smtClean="0"/>
              <a:t>secondo</a:t>
            </a:r>
            <a:r>
              <a:rPr lang="en-US" sz="2000" dirty="0" smtClean="0"/>
              <a:t> </a:t>
            </a:r>
            <a:r>
              <a:rPr lang="en-US" sz="2000" dirty="0" err="1" smtClean="0"/>
              <a:t>metodo</a:t>
            </a:r>
            <a:r>
              <a:rPr lang="en-US" sz="2000" dirty="0" smtClean="0"/>
              <a:t> è </a:t>
            </a:r>
            <a:r>
              <a:rPr lang="en-US" sz="2000" dirty="0" err="1" smtClean="0"/>
              <a:t>conosciuto</a:t>
            </a:r>
            <a:r>
              <a:rPr lang="en-US" sz="2000" dirty="0" smtClean="0"/>
              <a:t> come “named </a:t>
            </a:r>
            <a:r>
              <a:rPr lang="en-US" sz="2000" dirty="0" err="1" smtClean="0"/>
              <a:t>accessor</a:t>
            </a:r>
            <a:r>
              <a:rPr lang="en-US" sz="2000" dirty="0" smtClean="0"/>
              <a:t>” (</a:t>
            </a:r>
            <a:r>
              <a:rPr lang="en-US" sz="2000" dirty="0" err="1" smtClean="0"/>
              <a:t>il</a:t>
            </a:r>
            <a:r>
              <a:rPr lang="en-US" sz="2000" dirty="0" smtClean="0"/>
              <a:t> </a:t>
            </a:r>
            <a:r>
              <a:rPr lang="en-US" sz="2000" dirty="0" err="1" smtClean="0"/>
              <a:t>nome</a:t>
            </a:r>
            <a:r>
              <a:rPr lang="en-US" sz="2000" dirty="0" smtClean="0"/>
              <a:t> </a:t>
            </a:r>
            <a:r>
              <a:rPr lang="en-US" sz="2000" dirty="0" err="1" smtClean="0"/>
              <a:t>dell’accessor</a:t>
            </a:r>
            <a:r>
              <a:rPr lang="en-US" sz="2000" dirty="0" smtClean="0"/>
              <a:t> </a:t>
            </a:r>
            <a:r>
              <a:rPr lang="en-US" sz="2000" dirty="0" err="1" smtClean="0"/>
              <a:t>nell’esempio</a:t>
            </a:r>
            <a:r>
              <a:rPr lang="en-US" sz="2000" dirty="0" smtClean="0"/>
              <a:t> è value)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Referenze multiple nei dati</a:t>
            </a:r>
            <a:endParaRPr lang="it-IT" dirty="0"/>
          </a:p>
        </p:txBody>
      </p:sp>
      <p:sp>
        <p:nvSpPr>
          <p:cNvPr id="3" name="Segnaposto contenuto 2"/>
          <p:cNvSpPr>
            <a:spLocks noGrp="1"/>
          </p:cNvSpPr>
          <p:nvPr>
            <p:ph idx="1"/>
          </p:nvPr>
        </p:nvSpPr>
        <p:spPr/>
        <p:txBody>
          <a:bodyPr/>
          <a:lstStyle/>
          <a:p>
            <a:r>
              <a:rPr lang="it-IT" sz="2000" dirty="0" smtClean="0"/>
              <a:t>I dati multiple </a:t>
            </a:r>
            <a:r>
              <a:rPr lang="it-IT" sz="2000" dirty="0" err="1" smtClean="0"/>
              <a:t>referenced</a:t>
            </a:r>
            <a:r>
              <a:rPr lang="it-IT" sz="2000" dirty="0" smtClean="0"/>
              <a:t> possono essere usati per indicare che due variabili condividono lo stesso spazio di memoria. Esempio:</a:t>
            </a:r>
          </a:p>
          <a:p>
            <a:r>
              <a:rPr lang="en-US" sz="2000" dirty="0" smtClean="0"/>
              <a:t>&lt;value </a:t>
            </a:r>
            <a:r>
              <a:rPr lang="en-US" sz="2000" dirty="0" err="1" smtClean="0"/>
              <a:t>xsi:type</a:t>
            </a:r>
            <a:r>
              <a:rPr lang="en-US" sz="2000" dirty="0" smtClean="0"/>
              <a:t>="</a:t>
            </a:r>
            <a:r>
              <a:rPr lang="en-US" sz="2000" dirty="0" err="1" smtClean="0"/>
              <a:t>xsd:int</a:t>
            </a:r>
            <a:r>
              <a:rPr lang="en-US" sz="2000" dirty="0" smtClean="0"/>
              <a:t>" id="v1"&gt;42&lt;/value&gt;</a:t>
            </a:r>
          </a:p>
          <a:p>
            <a:r>
              <a:rPr lang="it-IT" sz="2000" dirty="0" smtClean="0"/>
              <a:t>&lt;</a:t>
            </a:r>
            <a:r>
              <a:rPr lang="it-IT" sz="2000" dirty="0" err="1" smtClean="0"/>
              <a:t>value</a:t>
            </a:r>
            <a:r>
              <a:rPr lang="it-IT" sz="2000" dirty="0" smtClean="0"/>
              <a:t> </a:t>
            </a:r>
            <a:r>
              <a:rPr lang="it-IT" sz="2000" dirty="0" err="1" smtClean="0"/>
              <a:t>href=</a:t>
            </a:r>
            <a:r>
              <a:rPr lang="it-IT" sz="2000" dirty="0" smtClean="0"/>
              <a:t>"#v1" /&gt;</a:t>
            </a:r>
          </a:p>
          <a:p>
            <a:endParaRPr lang="it-IT" sz="2000" dirty="0" smtClean="0"/>
          </a:p>
          <a:p>
            <a:r>
              <a:rPr lang="it-IT" sz="2000" dirty="0" smtClean="0"/>
              <a:t>In questo esempio, la seconda variabile (che non ha un nome, perché manca l’</a:t>
            </a:r>
            <a:r>
              <a:rPr lang="it-IT" sz="2000" dirty="0" err="1" smtClean="0"/>
              <a:t>id</a:t>
            </a:r>
            <a:r>
              <a:rPr lang="it-IT" sz="2000" dirty="0" smtClean="0"/>
              <a:t>) “referenzia la prima variabile (il cui nome è v1)</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Array</a:t>
            </a:r>
            <a:endParaRPr lang="it-IT" dirty="0"/>
          </a:p>
        </p:txBody>
      </p:sp>
      <p:sp>
        <p:nvSpPr>
          <p:cNvPr id="3" name="Segnaposto contenuto 2"/>
          <p:cNvSpPr>
            <a:spLocks noGrp="1"/>
          </p:cNvSpPr>
          <p:nvPr>
            <p:ph idx="1"/>
          </p:nvPr>
        </p:nvSpPr>
        <p:spPr/>
        <p:txBody>
          <a:bodyPr/>
          <a:lstStyle/>
          <a:p>
            <a:r>
              <a:rPr lang="it-IT" sz="2000" dirty="0" smtClean="0"/>
              <a:t>L’</a:t>
            </a:r>
            <a:r>
              <a:rPr lang="it-IT" sz="2000" dirty="0" err="1" smtClean="0"/>
              <a:t>array</a:t>
            </a:r>
            <a:r>
              <a:rPr lang="it-IT" sz="2000" dirty="0" smtClean="0"/>
              <a:t> più semplice è l’</a:t>
            </a:r>
            <a:r>
              <a:rPr lang="it-IT" sz="2000" dirty="0" err="1" smtClean="0"/>
              <a:t>array</a:t>
            </a:r>
            <a:r>
              <a:rPr lang="it-IT" sz="2000" dirty="0" smtClean="0"/>
              <a:t> di byte, che usa il tipo standard base 64</a:t>
            </a:r>
          </a:p>
          <a:p>
            <a:r>
              <a:rPr lang="it-IT" sz="2000" dirty="0" smtClean="0"/>
              <a:t>&lt;some_binary_data </a:t>
            </a:r>
            <a:r>
              <a:rPr lang="it-IT" sz="2000" dirty="0" err="1" smtClean="0"/>
              <a:t>xsi</a:t>
            </a:r>
            <a:r>
              <a:rPr lang="it-IT" sz="2000" dirty="0" smtClean="0"/>
              <a:t>:</a:t>
            </a:r>
            <a:r>
              <a:rPr lang="it-IT" sz="2000" dirty="0" err="1" smtClean="0"/>
              <a:t>type=</a:t>
            </a:r>
            <a:r>
              <a:rPr lang="it-IT" sz="2000" dirty="0" smtClean="0"/>
              <a:t>"SOAP-ENC:base64"&gt;</a:t>
            </a:r>
          </a:p>
          <a:p>
            <a:r>
              <a:rPr lang="it-IT" sz="2000" dirty="0" smtClean="0"/>
              <a:t>aDF4JIK34KJjk3443kjlkj43SDF43==</a:t>
            </a:r>
          </a:p>
          <a:p>
            <a:r>
              <a:rPr lang="it-IT" sz="2000" dirty="0" smtClean="0"/>
              <a:t>&lt;/some_binary_data&gt;</a:t>
            </a:r>
          </a:p>
          <a:p>
            <a:r>
              <a:rPr lang="it-IT" sz="2000" dirty="0" smtClean="0"/>
              <a:t>Gli </a:t>
            </a:r>
            <a:r>
              <a:rPr lang="it-IT" sz="2000" dirty="0" err="1" smtClean="0"/>
              <a:t>array</a:t>
            </a:r>
            <a:r>
              <a:rPr lang="it-IT" sz="2000" dirty="0" smtClean="0"/>
              <a:t> regolari sono indicati come appartenenti al tipo SOAP-ENC:</a:t>
            </a:r>
            <a:r>
              <a:rPr lang="it-IT" sz="2000" dirty="0" err="1" smtClean="0"/>
              <a:t>Array</a:t>
            </a:r>
            <a:r>
              <a:rPr lang="it-IT" sz="2000" dirty="0" smtClean="0"/>
              <a:t> o a un suo derivato</a:t>
            </a:r>
          </a:p>
          <a:p>
            <a:r>
              <a:rPr lang="it-IT" sz="2000" dirty="0" smtClean="0"/>
              <a:t>Il tipo </a:t>
            </a:r>
            <a:r>
              <a:rPr lang="it-IT" sz="2000" dirty="0" err="1" smtClean="0"/>
              <a:t>dabse</a:t>
            </a:r>
            <a:r>
              <a:rPr lang="it-IT" sz="2000" dirty="0" smtClean="0"/>
              <a:t> dell’</a:t>
            </a:r>
            <a:r>
              <a:rPr lang="it-IT" sz="2000" dirty="0" err="1" smtClean="0"/>
              <a:t>array</a:t>
            </a:r>
            <a:r>
              <a:rPr lang="it-IT" sz="2000" dirty="0" smtClean="0"/>
              <a:t> è indicato attraverso l’attributo </a:t>
            </a:r>
            <a:r>
              <a:rPr lang="it-IT" sz="2000" dirty="0" err="1" smtClean="0"/>
              <a:t>arrayType</a:t>
            </a:r>
            <a:endParaRPr lang="it-IT" sz="2000" dirty="0" smtClean="0"/>
          </a:p>
          <a:p>
            <a:pPr>
              <a:buNone/>
            </a:pP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Esempio di </a:t>
            </a:r>
            <a:r>
              <a:rPr lang="it-IT" dirty="0" err="1" smtClean="0"/>
              <a:t>array</a:t>
            </a:r>
            <a:r>
              <a:rPr lang="it-IT" dirty="0" smtClean="0"/>
              <a:t> monodimensionale</a:t>
            </a:r>
            <a:endParaRPr lang="it-IT" dirty="0"/>
          </a:p>
        </p:txBody>
      </p:sp>
      <p:sp>
        <p:nvSpPr>
          <p:cNvPr id="3" name="Segnaposto contenuto 2"/>
          <p:cNvSpPr>
            <a:spLocks noGrp="1"/>
          </p:cNvSpPr>
          <p:nvPr>
            <p:ph idx="1"/>
          </p:nvPr>
        </p:nvSpPr>
        <p:spPr/>
        <p:txBody>
          <a:bodyPr/>
          <a:lstStyle/>
          <a:p>
            <a:r>
              <a:rPr lang="it-IT" sz="2000" dirty="0" smtClean="0"/>
              <a:t>&lt;</a:t>
            </a:r>
            <a:r>
              <a:rPr lang="it-IT" sz="2000" dirty="0" err="1" smtClean="0"/>
              <a:t>some_array</a:t>
            </a:r>
            <a:r>
              <a:rPr lang="it-IT" sz="2000" dirty="0" smtClean="0"/>
              <a:t> </a:t>
            </a:r>
            <a:r>
              <a:rPr lang="it-IT" sz="2000" dirty="0" err="1" smtClean="0"/>
              <a:t>xsi</a:t>
            </a:r>
            <a:r>
              <a:rPr lang="it-IT" sz="2000" dirty="0" smtClean="0"/>
              <a:t>:</a:t>
            </a:r>
            <a:r>
              <a:rPr lang="it-IT" sz="2000" dirty="0" err="1" smtClean="0"/>
              <a:t>type=</a:t>
            </a:r>
            <a:r>
              <a:rPr lang="it-IT" sz="2000" dirty="0" smtClean="0"/>
              <a:t>"SOAP-ENC:</a:t>
            </a:r>
            <a:r>
              <a:rPr lang="it-IT" sz="2000" dirty="0" err="1" smtClean="0"/>
              <a:t>Array</a:t>
            </a:r>
            <a:r>
              <a:rPr lang="it-IT" sz="2000" dirty="0" smtClean="0"/>
              <a:t>" SOAP-ENC:</a:t>
            </a:r>
            <a:r>
              <a:rPr lang="it-IT" sz="2000" dirty="0" err="1" smtClean="0"/>
              <a:t>arrayType=</a:t>
            </a:r>
            <a:r>
              <a:rPr lang="it-IT" sz="2000" dirty="0" smtClean="0"/>
              <a:t>"se:</a:t>
            </a:r>
            <a:r>
              <a:rPr lang="it-IT" sz="2000" dirty="0" err="1" smtClean="0"/>
              <a:t>string</a:t>
            </a:r>
            <a:r>
              <a:rPr lang="it-IT" sz="2000" dirty="0" smtClean="0"/>
              <a:t>[3]"&gt;</a:t>
            </a:r>
          </a:p>
          <a:p>
            <a:r>
              <a:rPr lang="it-IT" sz="2000" dirty="0" smtClean="0"/>
              <a:t>&lt;se:</a:t>
            </a:r>
            <a:r>
              <a:rPr lang="it-IT" sz="2000" dirty="0" err="1" smtClean="0"/>
              <a:t>string</a:t>
            </a:r>
            <a:r>
              <a:rPr lang="it-IT" sz="2000" dirty="0" smtClean="0"/>
              <a:t>&gt;Joe&lt;/se:</a:t>
            </a:r>
            <a:r>
              <a:rPr lang="it-IT" sz="2000" dirty="0" err="1" smtClean="0"/>
              <a:t>string</a:t>
            </a:r>
            <a:r>
              <a:rPr lang="it-IT" sz="2000" dirty="0" smtClean="0"/>
              <a:t>&gt;</a:t>
            </a:r>
          </a:p>
          <a:p>
            <a:r>
              <a:rPr lang="it-IT" sz="2000" dirty="0" smtClean="0"/>
              <a:t>&lt;se:</a:t>
            </a:r>
            <a:r>
              <a:rPr lang="it-IT" sz="2000" dirty="0" err="1" smtClean="0"/>
              <a:t>string</a:t>
            </a:r>
            <a:r>
              <a:rPr lang="it-IT" sz="2000" dirty="0" smtClean="0"/>
              <a:t>&gt;John&lt;/se:</a:t>
            </a:r>
            <a:r>
              <a:rPr lang="it-IT" sz="2000" dirty="0" err="1" smtClean="0"/>
              <a:t>string</a:t>
            </a:r>
            <a:r>
              <a:rPr lang="it-IT" sz="2000" dirty="0" smtClean="0"/>
              <a:t>&gt;</a:t>
            </a:r>
          </a:p>
          <a:p>
            <a:r>
              <a:rPr lang="it-IT" sz="2000" dirty="0" smtClean="0"/>
              <a:t>&lt;se:</a:t>
            </a:r>
            <a:r>
              <a:rPr lang="it-IT" sz="2000" dirty="0" err="1" smtClean="0"/>
              <a:t>string</a:t>
            </a:r>
            <a:r>
              <a:rPr lang="it-IT" sz="2000" dirty="0" smtClean="0"/>
              <a:t>&gt;</a:t>
            </a:r>
            <a:r>
              <a:rPr lang="it-IT" sz="2000" dirty="0" err="1" smtClean="0"/>
              <a:t>Marsha</a:t>
            </a:r>
            <a:r>
              <a:rPr lang="it-IT" sz="2000" dirty="0" smtClean="0"/>
              <a:t>&lt;/se:</a:t>
            </a:r>
            <a:r>
              <a:rPr lang="it-IT" sz="2000" dirty="0" err="1" smtClean="0"/>
              <a:t>string</a:t>
            </a:r>
            <a:r>
              <a:rPr lang="it-IT" sz="2000" dirty="0" smtClean="0"/>
              <a:t>&gt;</a:t>
            </a:r>
          </a:p>
          <a:p>
            <a:r>
              <a:rPr lang="it-IT" sz="2000" dirty="0" smtClean="0"/>
              <a:t>&lt;/</a:t>
            </a:r>
            <a:r>
              <a:rPr lang="it-IT" sz="2000" dirty="0" err="1" smtClean="0"/>
              <a:t>some_array</a:t>
            </a:r>
            <a:r>
              <a:rPr lang="it-IT" sz="2000" dirty="0" smtClean="0"/>
              <a:t>&gt;</a:t>
            </a:r>
          </a:p>
          <a:p>
            <a:endParaRPr lang="it-IT" sz="2000" dirty="0" smtClean="0"/>
          </a:p>
          <a:p>
            <a:r>
              <a:rPr lang="it-IT" sz="2000" dirty="0" smtClean="0"/>
              <a:t>Nelle parentesi quadre è indicata la cardinalità dell’</a:t>
            </a:r>
            <a:r>
              <a:rPr lang="it-IT" sz="2000" dirty="0" err="1" smtClean="0"/>
              <a:t>array</a:t>
            </a:r>
            <a:r>
              <a:rPr lang="it-IT" sz="2000" dirty="0" smtClean="0"/>
              <a:t>. Se l’</a:t>
            </a:r>
            <a:r>
              <a:rPr lang="it-IT" sz="2000" dirty="0" err="1" smtClean="0"/>
              <a:t>array</a:t>
            </a:r>
            <a:r>
              <a:rPr lang="it-IT" sz="2000" dirty="0" smtClean="0"/>
              <a:t> fosse multidimensionale, avremmo più coppie di parentesi quadre</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Fondamenti di WS</a:t>
            </a:r>
            <a:endParaRPr lang="it-IT" dirty="0"/>
          </a:p>
        </p:txBody>
      </p:sp>
      <p:sp>
        <p:nvSpPr>
          <p:cNvPr id="3" name="Segnaposto contenuto 2"/>
          <p:cNvSpPr>
            <a:spLocks noGrp="1"/>
          </p:cNvSpPr>
          <p:nvPr>
            <p:ph idx="1"/>
          </p:nvPr>
        </p:nvSpPr>
        <p:spPr/>
        <p:txBody>
          <a:bodyPr/>
          <a:lstStyle/>
          <a:p>
            <a:r>
              <a:rPr lang="it-IT" sz="2400" dirty="0" smtClean="0"/>
              <a:t>I WS che vediamo attualmente distribuiti (</a:t>
            </a:r>
            <a:r>
              <a:rPr lang="it-IT" sz="2400" dirty="0" err="1" smtClean="0"/>
              <a:t>deployed</a:t>
            </a:r>
            <a:r>
              <a:rPr lang="it-IT" sz="2400" dirty="0" smtClean="0"/>
              <a:t>) sul Web sono siti Web HTML.</a:t>
            </a:r>
          </a:p>
          <a:p>
            <a:r>
              <a:rPr lang="it-IT" sz="2400" dirty="0" smtClean="0"/>
              <a:t>In questi siti i servizi applicativi, cioè i meccanismi per pubblicare, gestire, cercare contenuti sono acceduti attraverso protocolli e formati standard: HTTP e HTML</a:t>
            </a:r>
          </a:p>
          <a:p>
            <a:r>
              <a:rPr lang="it-IT" sz="2400" dirty="0" smtClean="0"/>
              <a:t>Le applicazioni Client (i Web browser) possono interagire con i servizi applicativi per portare avanti task come ad esempio cercare in un catalogo di libri, procedere ad un acquisto, ecc </a:t>
            </a:r>
            <a:endParaRPr lang="it-IT" sz="2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Array</a:t>
            </a:r>
            <a:r>
              <a:rPr lang="it-IT" dirty="0" smtClean="0"/>
              <a:t> bidimensionale</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6146" name="Picture 2"/>
          <p:cNvPicPr>
            <a:picLocks noChangeAspect="1" noChangeArrowheads="1"/>
          </p:cNvPicPr>
          <p:nvPr/>
        </p:nvPicPr>
        <p:blipFill>
          <a:blip r:embed="rId2" cstate="print"/>
          <a:srcRect/>
          <a:stretch>
            <a:fillRect/>
          </a:stretch>
        </p:blipFill>
        <p:spPr bwMode="auto">
          <a:xfrm>
            <a:off x="1110447" y="1556792"/>
            <a:ext cx="7669369" cy="3024336"/>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Array</a:t>
            </a:r>
            <a:r>
              <a:rPr lang="it-IT" dirty="0" smtClean="0"/>
              <a:t> parzialmente trasmessi</a:t>
            </a:r>
            <a:endParaRPr lang="it-IT" dirty="0"/>
          </a:p>
        </p:txBody>
      </p:sp>
      <p:sp>
        <p:nvSpPr>
          <p:cNvPr id="3" name="Segnaposto contenuto 2"/>
          <p:cNvSpPr>
            <a:spLocks noGrp="1"/>
          </p:cNvSpPr>
          <p:nvPr>
            <p:ph idx="1"/>
          </p:nvPr>
        </p:nvSpPr>
        <p:spPr/>
        <p:txBody>
          <a:bodyPr/>
          <a:lstStyle/>
          <a:p>
            <a:r>
              <a:rPr lang="it-IT" sz="2000" dirty="0" smtClean="0"/>
              <a:t>Se abbiamo un </a:t>
            </a:r>
            <a:r>
              <a:rPr lang="it-IT" sz="2000" dirty="0" err="1" smtClean="0"/>
              <a:t>array</a:t>
            </a:r>
            <a:r>
              <a:rPr lang="it-IT" sz="2000" dirty="0" smtClean="0"/>
              <a:t> di 5 elementi e vogliamo trasmettere solo gli ultimi 2, scriveremo:</a:t>
            </a:r>
          </a:p>
          <a:p>
            <a:endParaRPr lang="it-IT" sz="2000" dirty="0" smtClean="0"/>
          </a:p>
          <a:p>
            <a:r>
              <a:rPr lang="it-IT" sz="2000" dirty="0" smtClean="0"/>
              <a:t>&lt;</a:t>
            </a:r>
            <a:r>
              <a:rPr lang="it-IT" sz="2000" dirty="0" err="1" smtClean="0"/>
              <a:t>names</a:t>
            </a:r>
            <a:r>
              <a:rPr lang="it-IT" sz="2000" dirty="0" smtClean="0"/>
              <a:t> </a:t>
            </a:r>
            <a:r>
              <a:rPr lang="it-IT" sz="2000" dirty="0" err="1" smtClean="0"/>
              <a:t>xsi</a:t>
            </a:r>
            <a:r>
              <a:rPr lang="it-IT" sz="2000" dirty="0" smtClean="0"/>
              <a:t>:</a:t>
            </a:r>
            <a:r>
              <a:rPr lang="it-IT" sz="2000" dirty="0" err="1" smtClean="0"/>
              <a:t>type=</a:t>
            </a:r>
            <a:r>
              <a:rPr lang="it-IT" sz="2000" dirty="0" smtClean="0"/>
              <a:t>"SOAP-ENC:</a:t>
            </a:r>
            <a:r>
              <a:rPr lang="it-IT" sz="2000" dirty="0" err="1" smtClean="0"/>
              <a:t>Array</a:t>
            </a:r>
            <a:r>
              <a:rPr lang="it-IT" sz="2000" dirty="0" smtClean="0"/>
              <a:t>" SOAP-ENC:</a:t>
            </a:r>
            <a:r>
              <a:rPr lang="it-IT" sz="2000" dirty="0" err="1" smtClean="0"/>
              <a:t>arrayType=</a:t>
            </a:r>
            <a:r>
              <a:rPr lang="it-IT" sz="2000" dirty="0" smtClean="0"/>
              <a:t>"</a:t>
            </a:r>
            <a:r>
              <a:rPr lang="it-IT" sz="2000" dirty="0" err="1" smtClean="0"/>
              <a:t>xsd</a:t>
            </a:r>
            <a:r>
              <a:rPr lang="it-IT" sz="2000" dirty="0" smtClean="0"/>
              <a:t>:</a:t>
            </a:r>
            <a:r>
              <a:rPr lang="it-IT" sz="2000" dirty="0" err="1" smtClean="0"/>
              <a:t>string</a:t>
            </a:r>
            <a:r>
              <a:rPr lang="it-IT" sz="2000" dirty="0" smtClean="0"/>
              <a:t>[5]"</a:t>
            </a:r>
          </a:p>
          <a:p>
            <a:r>
              <a:rPr lang="it-IT" sz="2000" dirty="0" smtClean="0"/>
              <a:t>SOAP-ENC:</a:t>
            </a:r>
            <a:r>
              <a:rPr lang="it-IT" sz="2000" dirty="0" err="1" smtClean="0"/>
              <a:t>offset=</a:t>
            </a:r>
            <a:r>
              <a:rPr lang="it-IT" sz="2000" dirty="0" smtClean="0"/>
              <a:t>"[2]"&gt;</a:t>
            </a:r>
          </a:p>
          <a:p>
            <a:r>
              <a:rPr lang="it-IT" sz="2000" dirty="0" smtClean="0"/>
              <a:t>&lt;</a:t>
            </a:r>
            <a:r>
              <a:rPr lang="it-IT" sz="2000" dirty="0" err="1" smtClean="0"/>
              <a:t>name</a:t>
            </a:r>
            <a:r>
              <a:rPr lang="it-IT" sz="2000" dirty="0" smtClean="0"/>
              <a:t>&gt;Item 4&lt;/</a:t>
            </a:r>
            <a:r>
              <a:rPr lang="it-IT" sz="2000" dirty="0" err="1" smtClean="0"/>
              <a:t>name</a:t>
            </a:r>
            <a:r>
              <a:rPr lang="it-IT" sz="2000" dirty="0" smtClean="0"/>
              <a:t>&gt;</a:t>
            </a:r>
          </a:p>
          <a:p>
            <a:r>
              <a:rPr lang="it-IT" sz="2000" dirty="0" smtClean="0"/>
              <a:t>&lt;</a:t>
            </a:r>
            <a:r>
              <a:rPr lang="it-IT" sz="2000" dirty="0" err="1" smtClean="0"/>
              <a:t>name</a:t>
            </a:r>
            <a:r>
              <a:rPr lang="it-IT" sz="2000" dirty="0" smtClean="0"/>
              <a:t>&gt;Item 5&lt;/</a:t>
            </a:r>
            <a:r>
              <a:rPr lang="it-IT" sz="2000" dirty="0" err="1" smtClean="0"/>
              <a:t>name</a:t>
            </a:r>
            <a:r>
              <a:rPr lang="it-IT" sz="2000" dirty="0" smtClean="0"/>
              <a:t>&gt;</a:t>
            </a:r>
          </a:p>
          <a:p>
            <a:r>
              <a:rPr lang="it-IT" sz="2000" dirty="0" smtClean="0"/>
              <a:t>&lt;/</a:t>
            </a:r>
            <a:r>
              <a:rPr lang="it-IT" sz="2000" dirty="0" err="1" smtClean="0"/>
              <a:t>names</a:t>
            </a:r>
            <a:r>
              <a:rPr lang="it-IT" sz="2000" dirty="0" smtClean="0"/>
              <a:t>&gt;</a:t>
            </a:r>
          </a:p>
          <a:p>
            <a:endParaRPr lang="it-IT" sz="2000" dirty="0" smtClean="0"/>
          </a:p>
          <a:p>
            <a:r>
              <a:rPr lang="it-IT" sz="2000" dirty="0" smtClean="0"/>
              <a:t>Dove l’attributo offset specifica da quale indice dell’</a:t>
            </a:r>
            <a:r>
              <a:rPr lang="it-IT" sz="2000" dirty="0" err="1" smtClean="0"/>
              <a:t>array</a:t>
            </a:r>
            <a:r>
              <a:rPr lang="it-IT" sz="2000" dirty="0" smtClean="0"/>
              <a:t> iniziamo a trasmettere (il primo indice è 0)</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Array</a:t>
            </a:r>
            <a:r>
              <a:rPr lang="it-IT" dirty="0" smtClean="0"/>
              <a:t> sparso</a:t>
            </a:r>
            <a:endParaRPr lang="it-IT" dirty="0"/>
          </a:p>
        </p:txBody>
      </p:sp>
      <p:sp>
        <p:nvSpPr>
          <p:cNvPr id="3" name="Segnaposto contenuto 2"/>
          <p:cNvSpPr>
            <a:spLocks noGrp="1"/>
          </p:cNvSpPr>
          <p:nvPr>
            <p:ph idx="1"/>
          </p:nvPr>
        </p:nvSpPr>
        <p:spPr>
          <a:xfrm>
            <a:off x="1116013" y="1600200"/>
            <a:ext cx="7570787" cy="4565104"/>
          </a:xfrm>
        </p:spPr>
        <p:txBody>
          <a:bodyPr/>
          <a:lstStyle/>
          <a:p>
            <a:r>
              <a:rPr lang="it-IT" sz="2000" dirty="0" smtClean="0"/>
              <a:t>E’ un </a:t>
            </a:r>
            <a:r>
              <a:rPr lang="it-IT" sz="2000" dirty="0" err="1" smtClean="0"/>
              <a:t>array</a:t>
            </a:r>
            <a:r>
              <a:rPr lang="it-IT" sz="2000" dirty="0" smtClean="0"/>
              <a:t> che contiene solo alcuni elementi tra quelli possibili. Ad esempio, se abbiamo un </a:t>
            </a:r>
            <a:r>
              <a:rPr lang="it-IT" sz="2000" dirty="0" err="1" smtClean="0"/>
              <a:t>array</a:t>
            </a:r>
            <a:r>
              <a:rPr lang="it-IT" sz="2000" dirty="0" smtClean="0"/>
              <a:t> 10x10 e vogliamo affermare che solo gli elementi [2,5] e [5,2] contengono dati, scriveremo:</a:t>
            </a:r>
          </a:p>
          <a:p>
            <a:r>
              <a:rPr lang="it-IT" sz="2000" dirty="0" smtClean="0"/>
              <a:t>&lt;</a:t>
            </a:r>
            <a:r>
              <a:rPr lang="it-IT" sz="2000" dirty="0" err="1" smtClean="0"/>
              <a:t>names</a:t>
            </a:r>
            <a:r>
              <a:rPr lang="it-IT" sz="2000" dirty="0" smtClean="0"/>
              <a:t> </a:t>
            </a:r>
            <a:r>
              <a:rPr lang="it-IT" sz="2000" dirty="0" err="1" smtClean="0"/>
              <a:t>xsi</a:t>
            </a:r>
            <a:r>
              <a:rPr lang="it-IT" sz="2000" dirty="0" smtClean="0"/>
              <a:t>:</a:t>
            </a:r>
            <a:r>
              <a:rPr lang="it-IT" sz="2000" dirty="0" err="1" smtClean="0"/>
              <a:t>type=</a:t>
            </a:r>
            <a:r>
              <a:rPr lang="it-IT" sz="2000" dirty="0" smtClean="0"/>
              <a:t>"SOAP-ENC:</a:t>
            </a:r>
            <a:r>
              <a:rPr lang="it-IT" sz="2000" dirty="0" err="1" smtClean="0"/>
              <a:t>Array</a:t>
            </a:r>
            <a:r>
              <a:rPr lang="it-IT" sz="2000" dirty="0" smtClean="0"/>
              <a:t>" SOAP-ENC:</a:t>
            </a:r>
            <a:r>
              <a:rPr lang="it-IT" sz="2000" dirty="0" err="1" smtClean="0"/>
              <a:t>arrayType=</a:t>
            </a:r>
            <a:r>
              <a:rPr lang="it-IT" sz="2000" dirty="0" smtClean="0"/>
              <a:t>"</a:t>
            </a:r>
            <a:r>
              <a:rPr lang="it-IT" sz="2000" dirty="0" err="1" smtClean="0"/>
              <a:t>xsd</a:t>
            </a:r>
            <a:r>
              <a:rPr lang="it-IT" sz="2000" dirty="0" smtClean="0"/>
              <a:t>:</a:t>
            </a:r>
            <a:r>
              <a:rPr lang="it-IT" sz="2000" dirty="0" err="1" smtClean="0"/>
              <a:t>string</a:t>
            </a:r>
            <a:r>
              <a:rPr lang="it-IT" sz="2000" dirty="0" smtClean="0"/>
              <a:t>[10,10]"&gt;</a:t>
            </a:r>
          </a:p>
          <a:p>
            <a:r>
              <a:rPr lang="en-US" sz="2000" dirty="0" smtClean="0"/>
              <a:t>&lt;name SOAP-</a:t>
            </a:r>
            <a:r>
              <a:rPr lang="en-US" sz="2000" dirty="0" err="1" smtClean="0"/>
              <a:t>ENC:position</a:t>
            </a:r>
            <a:r>
              <a:rPr lang="en-US" sz="2000" dirty="0" smtClean="0"/>
              <a:t>="[2,5]"&gt;data&lt;/name&gt;</a:t>
            </a:r>
          </a:p>
          <a:p>
            <a:r>
              <a:rPr lang="en-US" sz="2000" dirty="0" smtClean="0"/>
              <a:t>&lt;name SOAP-</a:t>
            </a:r>
            <a:r>
              <a:rPr lang="en-US" sz="2000" dirty="0" err="1" smtClean="0"/>
              <a:t>ENC:position</a:t>
            </a:r>
            <a:r>
              <a:rPr lang="en-US" sz="2000" dirty="0" smtClean="0"/>
              <a:t>="[5,2]"&gt;data&lt;/name&gt;</a:t>
            </a:r>
          </a:p>
          <a:p>
            <a:r>
              <a:rPr lang="it-IT" sz="2000" dirty="0" smtClean="0"/>
              <a:t>&lt;/</a:t>
            </a:r>
            <a:r>
              <a:rPr lang="it-IT" sz="2000" dirty="0" err="1" smtClean="0"/>
              <a:t>names</a:t>
            </a:r>
            <a:r>
              <a:rPr lang="it-IT" sz="2000" dirty="0" smtClean="0"/>
              <a:t>&gt;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Accessor</a:t>
            </a:r>
            <a:r>
              <a:rPr lang="it-IT" dirty="0" smtClean="0"/>
              <a:t> </a:t>
            </a:r>
            <a:r>
              <a:rPr lang="it-IT" dirty="0" err="1" smtClean="0"/>
              <a:t>Null</a:t>
            </a:r>
            <a:endParaRPr lang="it-IT" dirty="0"/>
          </a:p>
        </p:txBody>
      </p:sp>
      <p:sp>
        <p:nvSpPr>
          <p:cNvPr id="3" name="Segnaposto contenuto 2"/>
          <p:cNvSpPr>
            <a:spLocks noGrp="1"/>
          </p:cNvSpPr>
          <p:nvPr>
            <p:ph idx="1"/>
          </p:nvPr>
        </p:nvSpPr>
        <p:spPr/>
        <p:txBody>
          <a:bodyPr/>
          <a:lstStyle/>
          <a:p>
            <a:r>
              <a:rPr lang="it-IT" sz="2000" dirty="0" smtClean="0"/>
              <a:t>&lt;</a:t>
            </a:r>
            <a:r>
              <a:rPr lang="it-IT" sz="2000" dirty="0" err="1" smtClean="0"/>
              <a:t>name</a:t>
            </a:r>
            <a:r>
              <a:rPr lang="it-IT" sz="2000" dirty="0" smtClean="0"/>
              <a:t> </a:t>
            </a:r>
            <a:r>
              <a:rPr lang="it-IT" sz="2000" dirty="0" err="1" smtClean="0"/>
              <a:t>xsi</a:t>
            </a:r>
            <a:r>
              <a:rPr lang="it-IT" sz="2000" dirty="0" smtClean="0"/>
              <a:t>:</a:t>
            </a:r>
            <a:r>
              <a:rPr lang="it-IT" sz="2000" dirty="0" err="1" smtClean="0"/>
              <a:t>type=</a:t>
            </a:r>
            <a:r>
              <a:rPr lang="it-IT" sz="2000" dirty="0" smtClean="0"/>
              <a:t>"</a:t>
            </a:r>
            <a:r>
              <a:rPr lang="it-IT" sz="2000" dirty="0" err="1" smtClean="0"/>
              <a:t>xsd</a:t>
            </a:r>
            <a:r>
              <a:rPr lang="it-IT" sz="2000" dirty="0" smtClean="0"/>
              <a:t>:</a:t>
            </a:r>
            <a:r>
              <a:rPr lang="it-IT" sz="2000" dirty="0" err="1" smtClean="0"/>
              <a:t>string</a:t>
            </a:r>
            <a:r>
              <a:rPr lang="it-IT" sz="2000" dirty="0" smtClean="0"/>
              <a:t>" </a:t>
            </a:r>
            <a:r>
              <a:rPr lang="it-IT" sz="2000" dirty="0" err="1" smtClean="0"/>
              <a:t>xsi</a:t>
            </a:r>
            <a:r>
              <a:rPr lang="it-IT" sz="2000" dirty="0" smtClean="0"/>
              <a:t>:</a:t>
            </a:r>
            <a:r>
              <a:rPr lang="it-IT" sz="2000" dirty="0" err="1" smtClean="0"/>
              <a:t>nil=</a:t>
            </a:r>
            <a:r>
              <a:rPr lang="it-IT" sz="2000" dirty="0" smtClean="0"/>
              <a:t>"</a:t>
            </a:r>
            <a:r>
              <a:rPr lang="it-IT" sz="2000" dirty="0" err="1" smtClean="0"/>
              <a:t>true</a:t>
            </a:r>
            <a:r>
              <a:rPr lang="it-IT" sz="2000" dirty="0" smtClean="0"/>
              <a:t>" /&gt;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SOAP </a:t>
            </a:r>
            <a:r>
              <a:rPr lang="it-IT" dirty="0" err="1" smtClean="0"/>
              <a:t>Transport</a:t>
            </a:r>
            <a:endParaRPr lang="it-IT" dirty="0"/>
          </a:p>
        </p:txBody>
      </p:sp>
      <p:sp>
        <p:nvSpPr>
          <p:cNvPr id="3" name="Segnaposto contenuto 2"/>
          <p:cNvSpPr>
            <a:spLocks noGrp="1"/>
          </p:cNvSpPr>
          <p:nvPr>
            <p:ph idx="1"/>
          </p:nvPr>
        </p:nvSpPr>
        <p:spPr>
          <a:xfrm>
            <a:off x="1116013" y="1600201"/>
            <a:ext cx="7570787" cy="2404864"/>
          </a:xfrm>
        </p:spPr>
        <p:txBody>
          <a:bodyPr/>
          <a:lstStyle/>
          <a:p>
            <a:r>
              <a:rPr lang="it-IT" sz="2000" dirty="0" smtClean="0"/>
              <a:t>SOAP è un protocollo di packaging e funziona con qualunque protocollo di trasporto sottostante</a:t>
            </a:r>
          </a:p>
          <a:p>
            <a:r>
              <a:rPr lang="it-IT" sz="2000" dirty="0" smtClean="0"/>
              <a:t>HTTP è il protocollo di trasporto più comune</a:t>
            </a:r>
          </a:p>
          <a:p>
            <a:r>
              <a:rPr lang="it-IT" sz="2000" dirty="0" smtClean="0"/>
              <a:t>Essendo HHTP un protocollo </a:t>
            </a:r>
            <a:r>
              <a:rPr lang="it-IT" sz="2000" dirty="0" err="1" smtClean="0"/>
              <a:t>request-response-based</a:t>
            </a:r>
            <a:r>
              <a:rPr lang="it-IT" sz="2000" dirty="0" smtClean="0"/>
              <a:t>, esso rappresenta un modo naturale per esprimere richieste RPC (attraverso la richiesta HTTP al server) e fornire le risposte (attraverso la risposta HTTP)</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pic>
        <p:nvPicPr>
          <p:cNvPr id="7170" name="Picture 2"/>
          <p:cNvPicPr>
            <a:picLocks noChangeAspect="1" noChangeArrowheads="1"/>
          </p:cNvPicPr>
          <p:nvPr/>
        </p:nvPicPr>
        <p:blipFill>
          <a:blip r:embed="rId2" cstate="print"/>
          <a:srcRect/>
          <a:stretch>
            <a:fillRect/>
          </a:stretch>
        </p:blipFill>
        <p:spPr bwMode="auto">
          <a:xfrm>
            <a:off x="2267744" y="4082977"/>
            <a:ext cx="4874707" cy="1938311"/>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Esempi di SOAP </a:t>
            </a:r>
            <a:r>
              <a:rPr lang="it-IT" dirty="0" err="1" smtClean="0"/>
              <a:t>over</a:t>
            </a:r>
            <a:r>
              <a:rPr lang="it-IT" dirty="0" smtClean="0"/>
              <a:t> HTTP</a:t>
            </a:r>
            <a:endParaRPr lang="it-IT" dirty="0"/>
          </a:p>
        </p:txBody>
      </p:sp>
      <p:sp>
        <p:nvSpPr>
          <p:cNvPr id="3" name="Segnaposto contenuto 2"/>
          <p:cNvSpPr>
            <a:spLocks noGrp="1"/>
          </p:cNvSpPr>
          <p:nvPr>
            <p:ph idx="1"/>
          </p:nvPr>
        </p:nvSpPr>
        <p:spPr/>
        <p:txBody>
          <a:bodyPr/>
          <a:lstStyle/>
          <a:p>
            <a:r>
              <a:rPr lang="it-IT" sz="2000" dirty="0" smtClean="0"/>
              <a:t>POST /</a:t>
            </a:r>
            <a:r>
              <a:rPr lang="it-IT" sz="2000" dirty="0" err="1" smtClean="0"/>
              <a:t>StockQuote</a:t>
            </a:r>
            <a:r>
              <a:rPr lang="it-IT" sz="2000" dirty="0" smtClean="0"/>
              <a:t> HTTP/1.1</a:t>
            </a:r>
          </a:p>
          <a:p>
            <a:r>
              <a:rPr lang="it-IT" sz="2000" dirty="0" err="1" smtClean="0"/>
              <a:t>Content-Type</a:t>
            </a:r>
            <a:r>
              <a:rPr lang="it-IT" sz="2000" dirty="0" smtClean="0"/>
              <a:t>: text/xml</a:t>
            </a:r>
          </a:p>
          <a:p>
            <a:r>
              <a:rPr lang="it-IT" sz="2000" dirty="0" err="1" smtClean="0"/>
              <a:t>Content-Length</a:t>
            </a:r>
            <a:r>
              <a:rPr lang="it-IT" sz="2000" dirty="0" smtClean="0"/>
              <a:t>: </a:t>
            </a:r>
            <a:r>
              <a:rPr lang="it-IT" sz="2000" dirty="0" err="1" smtClean="0"/>
              <a:t>nnnn</a:t>
            </a:r>
            <a:endParaRPr lang="it-IT" sz="2000" dirty="0" smtClean="0"/>
          </a:p>
          <a:p>
            <a:r>
              <a:rPr lang="it-IT" sz="2000" dirty="0" err="1" smtClean="0"/>
              <a:t>SOAPAction</a:t>
            </a:r>
            <a:r>
              <a:rPr lang="it-IT" sz="2000" dirty="0" smtClean="0"/>
              <a:t>: "</a:t>
            </a:r>
            <a:r>
              <a:rPr lang="it-IT" sz="2000" dirty="0" err="1" smtClean="0"/>
              <a:t>urn</a:t>
            </a:r>
            <a:r>
              <a:rPr lang="it-IT" sz="2000" dirty="0" smtClean="0"/>
              <a:t>:</a:t>
            </a:r>
            <a:r>
              <a:rPr lang="it-IT" sz="2000" dirty="0" err="1" smtClean="0"/>
              <a:t>StockQuote#GetQuote</a:t>
            </a:r>
            <a:r>
              <a:rPr lang="it-IT" sz="2000" dirty="0" smtClean="0"/>
              <a:t>"</a:t>
            </a:r>
          </a:p>
          <a:p>
            <a:r>
              <a:rPr lang="it-IT" sz="2000" dirty="0" smtClean="0"/>
              <a:t>&lt;s:</a:t>
            </a:r>
            <a:r>
              <a:rPr lang="it-IT" sz="2000" dirty="0" err="1" smtClean="0"/>
              <a:t>Envelope</a:t>
            </a:r>
            <a:r>
              <a:rPr lang="it-IT" sz="2000" dirty="0" smtClean="0"/>
              <a:t> </a:t>
            </a:r>
            <a:r>
              <a:rPr lang="it-IT" sz="2000" dirty="0" err="1" smtClean="0"/>
              <a:t>xmlns</a:t>
            </a:r>
            <a:r>
              <a:rPr lang="it-IT" sz="2000" dirty="0" smtClean="0"/>
              <a:t>:</a:t>
            </a:r>
            <a:r>
              <a:rPr lang="it-IT" sz="2000" dirty="0" err="1" smtClean="0"/>
              <a:t>s=</a:t>
            </a:r>
            <a:r>
              <a:rPr lang="it-IT" sz="2000" dirty="0" smtClean="0"/>
              <a:t>"http://www.w3.org/2001/06/</a:t>
            </a:r>
            <a:r>
              <a:rPr lang="it-IT" sz="2000" dirty="0" err="1" smtClean="0"/>
              <a:t>soap-envelope</a:t>
            </a:r>
            <a:r>
              <a:rPr lang="it-IT" sz="2000" dirty="0" smtClean="0"/>
              <a:t>"&gt;</a:t>
            </a:r>
          </a:p>
          <a:p>
            <a:r>
              <a:rPr lang="it-IT" sz="2000" dirty="0" smtClean="0"/>
              <a:t>...</a:t>
            </a:r>
          </a:p>
          <a:p>
            <a:r>
              <a:rPr lang="it-IT" sz="2000" dirty="0" smtClean="0"/>
              <a:t>&lt;/s:</a:t>
            </a:r>
            <a:r>
              <a:rPr lang="it-IT" sz="2000" dirty="0" err="1" smtClean="0"/>
              <a:t>Envelope</a:t>
            </a:r>
            <a:r>
              <a:rPr lang="it-IT" sz="2000" dirty="0" smtClean="0"/>
              <a:t>&gt;</a:t>
            </a:r>
          </a:p>
          <a:p>
            <a:endParaRPr lang="it-IT" sz="2000" dirty="0" smtClean="0"/>
          </a:p>
          <a:p>
            <a:r>
              <a:rPr lang="en-US" sz="2000" dirty="0" err="1" smtClean="0"/>
              <a:t>L’header</a:t>
            </a:r>
            <a:r>
              <a:rPr lang="en-US" sz="2000" dirty="0" smtClean="0"/>
              <a:t> </a:t>
            </a:r>
            <a:r>
              <a:rPr lang="en-US" sz="2000" dirty="0" err="1" smtClean="0"/>
              <a:t>SOAPAction</a:t>
            </a:r>
            <a:r>
              <a:rPr lang="en-US" sz="2000" dirty="0" smtClean="0"/>
              <a:t> HTTP è </a:t>
            </a:r>
            <a:r>
              <a:rPr lang="en-US" sz="2000" dirty="0" err="1" smtClean="0"/>
              <a:t>definito</a:t>
            </a:r>
            <a:r>
              <a:rPr lang="en-US" sz="2000" dirty="0" smtClean="0"/>
              <a:t> </a:t>
            </a:r>
            <a:r>
              <a:rPr lang="en-US" sz="2000" dirty="0" err="1" smtClean="0"/>
              <a:t>dalle</a:t>
            </a:r>
            <a:r>
              <a:rPr lang="en-US" sz="2000" dirty="0" smtClean="0"/>
              <a:t> </a:t>
            </a:r>
            <a:r>
              <a:rPr lang="en-US" sz="2000" dirty="0" err="1" smtClean="0"/>
              <a:t>specifiche</a:t>
            </a:r>
            <a:r>
              <a:rPr lang="en-US" sz="2000" dirty="0" smtClean="0"/>
              <a:t> SOAP </a:t>
            </a:r>
            <a:r>
              <a:rPr lang="it-IT" sz="2000" dirty="0" smtClean="0"/>
              <a:t>Il suo valore è completamente arbitrario, ma ha lo scopo di indicare al server HTTP cosa il messaggio intende chiedere prima che l’XML venga processato.</a:t>
            </a:r>
          </a:p>
          <a:p>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smtClean="0"/>
              <a:t>SOAP</a:t>
            </a:r>
          </a:p>
          <a:p>
            <a:pPr>
              <a:defRPr/>
            </a:pP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Fondamenti di WS</a:t>
            </a:r>
            <a:endParaRPr lang="it-IT" dirty="0"/>
          </a:p>
        </p:txBody>
      </p:sp>
      <p:sp>
        <p:nvSpPr>
          <p:cNvPr id="3" name="Segnaposto contenuto 2"/>
          <p:cNvSpPr>
            <a:spLocks noGrp="1"/>
          </p:cNvSpPr>
          <p:nvPr>
            <p:ph idx="1"/>
          </p:nvPr>
        </p:nvSpPr>
        <p:spPr/>
        <p:txBody>
          <a:bodyPr/>
          <a:lstStyle/>
          <a:p>
            <a:r>
              <a:rPr lang="it-IT" sz="2400" dirty="0" smtClean="0"/>
              <a:t>Grazie al livello di astrazione dei WS, non importa quale linguaggio sia stato usato per scrivere i servizi applicativi, e se questo linguaggio è differente da quello in cui è scritto il Browser</a:t>
            </a:r>
          </a:p>
          <a:p>
            <a:r>
              <a:rPr lang="it-IT" sz="2400" dirty="0" smtClean="0"/>
              <a:t>Anche l’eventuale eterogeneità dei Sistemi Operativi sottostanti alle applicazioni interagenti è irrilevante</a:t>
            </a:r>
          </a:p>
          <a:p>
            <a:r>
              <a:rPr lang="it-IT" sz="2400" dirty="0" smtClean="0"/>
              <a:t>I WS permettono così un’interoperabilità “cross </a:t>
            </a:r>
            <a:r>
              <a:rPr lang="it-IT" sz="2400" dirty="0" err="1" smtClean="0"/>
              <a:t>platform</a:t>
            </a:r>
            <a:r>
              <a:rPr lang="it-IT" sz="2400" dirty="0" smtClean="0"/>
              <a:t>” </a:t>
            </a:r>
            <a:endParaRPr lang="it-IT" sz="2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Fondamenti di WS</a:t>
            </a:r>
            <a:endParaRPr lang="it-IT" dirty="0"/>
          </a:p>
        </p:txBody>
      </p:sp>
      <p:sp>
        <p:nvSpPr>
          <p:cNvPr id="3" name="Segnaposto contenuto 2"/>
          <p:cNvSpPr>
            <a:spLocks noGrp="1"/>
          </p:cNvSpPr>
          <p:nvPr>
            <p:ph idx="1"/>
          </p:nvPr>
        </p:nvSpPr>
        <p:spPr/>
        <p:txBody>
          <a:bodyPr/>
          <a:lstStyle/>
          <a:p>
            <a:r>
              <a:rPr lang="it-IT" sz="2000" dirty="0" smtClean="0"/>
              <a:t>C’è attualmente uno sforzo notevole nella comunità Java per definire un’esatta architettura per implementare i WS nel </a:t>
            </a:r>
            <a:r>
              <a:rPr lang="it-IT" sz="2000" dirty="0" err="1" smtClean="0"/>
              <a:t>framework</a:t>
            </a:r>
            <a:r>
              <a:rPr lang="it-IT" sz="2000" dirty="0" smtClean="0"/>
              <a:t> di Java 2 EE</a:t>
            </a:r>
          </a:p>
          <a:p>
            <a:r>
              <a:rPr lang="it-IT" sz="2000" dirty="0" smtClean="0"/>
              <a:t>Tutti le principali aziende sviluppatrici (IBM, </a:t>
            </a:r>
            <a:r>
              <a:rPr lang="it-IT" sz="2000" dirty="0" err="1" smtClean="0"/>
              <a:t>Sun</a:t>
            </a:r>
            <a:r>
              <a:rPr lang="it-IT" sz="2000" dirty="0" smtClean="0"/>
              <a:t>, </a:t>
            </a:r>
            <a:r>
              <a:rPr lang="it-IT" sz="2000" dirty="0" err="1" smtClean="0"/>
              <a:t>etc</a:t>
            </a:r>
            <a:r>
              <a:rPr lang="it-IT" sz="2000" dirty="0" smtClean="0"/>
              <a:t>) lavorano continuamente per permettere il supporto dei WS nelle loro piattaforme</a:t>
            </a:r>
          </a:p>
          <a:p>
            <a:r>
              <a:rPr lang="it-IT" sz="2000" dirty="0" smtClean="0"/>
              <a:t>IBM per esempio ha integrato i WS nelle sue piattaforme </a:t>
            </a:r>
            <a:r>
              <a:rPr lang="it-IT" sz="2000" dirty="0" err="1" smtClean="0"/>
              <a:t>WebSphere</a:t>
            </a:r>
            <a:r>
              <a:rPr lang="it-IT" sz="2000" dirty="0" smtClean="0"/>
              <a:t>, Tivoli, Lotus e DB, mentre Microsoft ha fatto lo stesso con la piattaforma .NET</a:t>
            </a:r>
            <a:endParaRPr lang="it-IT" sz="20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smtClean="0"/>
              <a:t>Web Services - Introduzione</a:t>
            </a:r>
            <a:endParaRPr lang="it-IT"/>
          </a:p>
        </p:txBody>
      </p:sp>
    </p:spTree>
  </p:cSld>
  <p:clrMapOvr>
    <a:masterClrMapping/>
  </p:clrMapOvr>
</p:sld>
</file>

<file path=ppt/theme/theme1.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ersonalizza struttura">
  <a:themeElements>
    <a:clrScheme name="3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ersonalizza struttura">
  <a:themeElements>
    <a:clrScheme name="1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ersonalizza struttura">
  <a:themeElements>
    <a:clrScheme name="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2916</TotalTime>
  <Words>4246</Words>
  <Application>Microsoft Office PowerPoint</Application>
  <PresentationFormat>Presentazione su schermo (4:3)</PresentationFormat>
  <Paragraphs>474</Paragraphs>
  <Slides>75</Slides>
  <Notes>0</Notes>
  <HiddenSlides>0</HiddenSlides>
  <MMClips>0</MMClips>
  <ScaleCrop>false</ScaleCrop>
  <HeadingPairs>
    <vt:vector size="4" baseType="variant">
      <vt:variant>
        <vt:lpstr>Tema</vt:lpstr>
      </vt:variant>
      <vt:variant>
        <vt:i4>4</vt:i4>
      </vt:variant>
      <vt:variant>
        <vt:lpstr>Titoli diapositive</vt:lpstr>
      </vt:variant>
      <vt:variant>
        <vt:i4>75</vt:i4>
      </vt:variant>
    </vt:vector>
  </HeadingPairs>
  <TitlesOfParts>
    <vt:vector size="79" baseType="lpstr">
      <vt:lpstr>2_Personalizza struttura</vt:lpstr>
      <vt:lpstr>3_Personalizza struttura</vt:lpstr>
      <vt:lpstr>1_Personalizza struttura</vt:lpstr>
      <vt:lpstr>Personalizza struttura</vt:lpstr>
      <vt:lpstr>  Corso di Web Services A A. 2013 2014  Domenico Rosaci  SOAP</vt:lpstr>
      <vt:lpstr>Introduzione</vt:lpstr>
      <vt:lpstr>Cos’è un Web Service?</vt:lpstr>
      <vt:lpstr>Cos’è un WS</vt:lpstr>
      <vt:lpstr>Fondamenti di WS</vt:lpstr>
      <vt:lpstr>Fondamenti di WS</vt:lpstr>
      <vt:lpstr>Fondamenti di WS</vt:lpstr>
      <vt:lpstr>Fondamenti di WS</vt:lpstr>
      <vt:lpstr>Fondamenti di WS</vt:lpstr>
      <vt:lpstr>Aspetto dei WS</vt:lpstr>
      <vt:lpstr>Aspetto dei WS</vt:lpstr>
      <vt:lpstr>Aspetto dei WS</vt:lpstr>
      <vt:lpstr>Aspetto dei WS</vt:lpstr>
      <vt:lpstr>Intersezione di Business e Programmazione</vt:lpstr>
      <vt:lpstr>Business vs Programmazione</vt:lpstr>
      <vt:lpstr>Integrazione Just-in-Time</vt:lpstr>
      <vt:lpstr>Integrazione JIT</vt:lpstr>
      <vt:lpstr>WS Technology Stack</vt:lpstr>
      <vt:lpstr>WS Technology Stack</vt:lpstr>
      <vt:lpstr>WS Technology Stack</vt:lpstr>
      <vt:lpstr>Oltre lo Stack</vt:lpstr>
      <vt:lpstr>Layer 1: Discovery</vt:lpstr>
      <vt:lpstr>Layer 2: Description</vt:lpstr>
      <vt:lpstr>Layer 3: Packaging</vt:lpstr>
      <vt:lpstr>Layer 4: Transport</vt:lpstr>
      <vt:lpstr>Layer 5: Network</vt:lpstr>
      <vt:lpstr>Le applicazioni</vt:lpstr>
      <vt:lpstr>Modello Peer Services</vt:lpstr>
      <vt:lpstr>SOAP: Concetti di base</vt:lpstr>
      <vt:lpstr>XML Messaging</vt:lpstr>
      <vt:lpstr>RPC e EDI</vt:lpstr>
      <vt:lpstr>Necessità di una codifica standard</vt:lpstr>
      <vt:lpstr>Codifica standard</vt:lpstr>
      <vt:lpstr>Messaggi SOAP</vt:lpstr>
      <vt:lpstr>Messaggi SOAP</vt:lpstr>
      <vt:lpstr>Messaggi SOAP</vt:lpstr>
      <vt:lpstr>Esempio di document style SOAP</vt:lpstr>
      <vt:lpstr>Esempio SOAP</vt:lpstr>
      <vt:lpstr>Sintassi SOAP</vt:lpstr>
      <vt:lpstr>Messaggi RPC Style</vt:lpstr>
      <vt:lpstr>Esempio di richiesta</vt:lpstr>
      <vt:lpstr>Esempio di risposta</vt:lpstr>
      <vt:lpstr>L’attributo mustUnderstand</vt:lpstr>
      <vt:lpstr>Encoding style</vt:lpstr>
      <vt:lpstr>Distinguere tra le versioni SOAP</vt:lpstr>
      <vt:lpstr>Esempi di errori SOAP</vt:lpstr>
      <vt:lpstr>Errori SOAP</vt:lpstr>
      <vt:lpstr>Errori standard</vt:lpstr>
      <vt:lpstr>“Custom” Faults</vt:lpstr>
      <vt:lpstr>L’attributo Misunderstood</vt:lpstr>
      <vt:lpstr>Il modello SOAP per lo scambio di messaggi</vt:lpstr>
      <vt:lpstr>Message Path</vt:lpstr>
      <vt:lpstr>Messaggi SOAP: esempio</vt:lpstr>
      <vt:lpstr>Esempio di Messaggio</vt:lpstr>
      <vt:lpstr>SOAP Routing Protocol</vt:lpstr>
      <vt:lpstr>Messaggi RPC Style </vt:lpstr>
      <vt:lpstr>Invocare un metodo</vt:lpstr>
      <vt:lpstr>Ritornare una risposta</vt:lpstr>
      <vt:lpstr>Codifica dei dati SOAP</vt:lpstr>
      <vt:lpstr>Struct e array</vt:lpstr>
      <vt:lpstr>Single-Referenced Accessor</vt:lpstr>
      <vt:lpstr>Multi-Referenced Accessor</vt:lpstr>
      <vt:lpstr>Accesso a dati esterni</vt:lpstr>
      <vt:lpstr>Definire tipi di dati SOAP</vt:lpstr>
      <vt:lpstr>Definire tipi di dato (continua)</vt:lpstr>
      <vt:lpstr>Tipi di dato SOAP</vt:lpstr>
      <vt:lpstr>Referenze multiple nei dati</vt:lpstr>
      <vt:lpstr>Array</vt:lpstr>
      <vt:lpstr>Esempio di array monodimensionale</vt:lpstr>
      <vt:lpstr>Array bidimensionale</vt:lpstr>
      <vt:lpstr>Array parzialmente trasmessi</vt:lpstr>
      <vt:lpstr>Array sparso</vt:lpstr>
      <vt:lpstr>Accessor Null</vt:lpstr>
      <vt:lpstr>SOAP Transport</vt:lpstr>
      <vt:lpstr>Esempi di SOAP over HTTP</vt:lpstr>
    </vt:vector>
  </TitlesOfParts>
  <Company>DIMET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Domenico Rosaci</dc:creator>
  <cp:lastModifiedBy>domenico</cp:lastModifiedBy>
  <cp:revision>411</cp:revision>
  <dcterms:created xsi:type="dcterms:W3CDTF">2008-05-16T15:01:40Z</dcterms:created>
  <dcterms:modified xsi:type="dcterms:W3CDTF">2013-09-30T15:08:04Z</dcterms:modified>
</cp:coreProperties>
</file>