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  <p:sldMasterId id="2147483650" r:id="rId3"/>
    <p:sldMasterId id="2147483649" r:id="rId4"/>
  </p:sldMasterIdLst>
  <p:notesMasterIdLst>
    <p:notesMasterId r:id="rId49"/>
  </p:notesMasterIdLst>
  <p:sldIdLst>
    <p:sldId id="256" r:id="rId5"/>
    <p:sldId id="257" r:id="rId6"/>
    <p:sldId id="267" r:id="rId7"/>
    <p:sldId id="268" r:id="rId8"/>
    <p:sldId id="269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D1D1D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4181" autoAdjust="0"/>
    <p:restoredTop sz="94660"/>
  </p:normalViewPr>
  <p:slideViewPr>
    <p:cSldViewPr>
      <p:cViewPr>
        <p:scale>
          <a:sx n="75" d="100"/>
          <a:sy n="75" d="100"/>
        </p:scale>
        <p:origin x="-1435" y="-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0CEECF-4FA9-470F-BECB-9825640C28A7}" type="datetimeFigureOut">
              <a:rPr lang="it-IT" smtClean="0"/>
              <a:pPr/>
              <a:t>30/09/2013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8B079F-C998-41A9-8746-99D8835C746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blipFill dpi="0" rotWithShape="0">
          <a:blip r:embed="rId2" cstate="print">
            <a:lum/>
          </a:blip>
          <a:srcRect/>
          <a:stretch>
            <a:fillRect l="-41000" r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4653136"/>
            <a:ext cx="6400800" cy="1752600"/>
          </a:xfrm>
          <a:noFill/>
        </p:spPr>
        <p:txBody>
          <a:bodyPr/>
          <a:lstStyle>
            <a:lvl1pPr marL="0" indent="0" algn="ctr">
              <a:buFontTx/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DCDBAA1-CEB1-4FEE-812A-202BEEC0E10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94500" y="274638"/>
            <a:ext cx="18923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116013" y="274638"/>
            <a:ext cx="5526087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274638"/>
            <a:ext cx="7570787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116013" y="1600200"/>
            <a:ext cx="37084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6813" y="1600200"/>
            <a:ext cx="3709987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BA993-70F2-493C-9F15-4D8FFAE0E96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E33A6-4112-4BD2-A666-0AFA4921EAD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CEA55-04B4-4B84-A093-B0F603F5588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F781-ECA3-4DA8-AB4D-7307637B0A8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4483C-D300-4346-B89C-7BB853271FC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E81CD-DF69-4840-9ACE-3E85E9E2A02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C5E7C-7717-4AF7-BFDB-3D36ADF4EBF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D93FF-85F1-47DA-A9AD-1E2E0E18A99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7486C-7F90-4AA6-B701-823645D0913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A0C99-430C-42A5-A463-3FB7EA9F382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18FE7-C1C0-4784-A895-0E5A33A2E91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48FFD-9A0F-4E3F-94A7-6E51F79CDEC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27D84-6F43-42FB-96BE-1DAC564F751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B63E4-2A17-4662-94DD-EA59D45BFF1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2DB03-CADD-4A81-9113-20A84F48BB6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AEF66-1F77-496C-A9D4-0B4279E4F77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2D8E2-E80F-49FF-B201-5E4012F93EB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A7BA7-6D79-44D0-8706-B99DA58C124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6A7CE-3588-4BD5-8FA2-3A52BE15014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5ECAB-2050-415B-BE16-1AEA38B4AE1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5C8DA-5F61-499F-903F-86C01B367C8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63337-57B9-4AE0-8FFC-CB4FAB81B3D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D8508-4479-442B-BD6D-F1CC415DB08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6A8B9-65CE-45FE-8342-F780EF179AC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F6EA1-9594-4E72-A6AE-0C421835F77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013D9-A441-48CF-8019-CF3EB1B2E66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832A6-D356-4DC8-B40F-94C1CCC3ADE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116013" y="1600200"/>
            <a:ext cx="3708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6813" y="1600200"/>
            <a:ext cx="37099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5ACD1-C0FC-4A02-8249-2917EEE1C1F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05C30-3BEB-4F6F-96AA-032558743AB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618DC-D193-4BDF-B8D4-4853083FA81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E48EA-2D20-4FF5-B682-49896596A38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7C13F-B15D-477D-A8F5-008F8FB337C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206BC-D21A-456F-88AE-53B147324F0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600200"/>
            <a:ext cx="7570787" cy="4525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274638"/>
            <a:ext cx="75707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8101013" y="6237288"/>
            <a:ext cx="949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1D74112B-CB5C-428A-B368-5C52692BEB20}" type="slidenum">
              <a:rPr lang="it-IT" sz="1400">
                <a:solidFill>
                  <a:schemeClr val="bg1"/>
                </a:solidFill>
                <a:latin typeface="Tahoma" pitchFamily="34" charset="0"/>
              </a:rPr>
              <a:pPr algn="ctr">
                <a:defRPr/>
              </a:pPr>
              <a:t>‹N›</a:t>
            </a:fld>
            <a:endParaRPr lang="it-IT" sz="1400">
              <a:solidFill>
                <a:schemeClr val="bg1"/>
              </a:solidFill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  <p:sldLayoutId id="2147483992" r:id="rId12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4C28556-F784-42E1-B5DA-658790A48EC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E997F34-D884-407C-892D-D0B0DF48BDB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482FBE5-C26A-4B9B-8EB1-7DDA65B65D7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  <p:sldLayoutId id="2147484023" r:id="rId9"/>
    <p:sldLayoutId id="2147484024" r:id="rId10"/>
    <p:sldLayoutId id="2147484025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764704" y="1196752"/>
            <a:ext cx="7772401" cy="1470025"/>
          </a:xfrm>
        </p:spPr>
        <p:txBody>
          <a:bodyPr/>
          <a:lstStyle/>
          <a:p>
            <a:pPr eaLnBrk="1" hangingPunct="1"/>
            <a:r>
              <a:rPr lang="it-IT" sz="3600" b="1" dirty="0" smtClean="0">
                <a:latin typeface="Tahoma" pitchFamily="34" charset="0"/>
              </a:rPr>
              <a:t/>
            </a:r>
            <a:br>
              <a:rPr lang="it-IT" sz="3600" b="1" dirty="0" smtClean="0">
                <a:latin typeface="Tahoma" pitchFamily="34" charset="0"/>
              </a:rPr>
            </a:br>
            <a:r>
              <a:rPr lang="it-IT" sz="3600" b="1" dirty="0" smtClean="0">
                <a:latin typeface="Tahoma" pitchFamily="34" charset="0"/>
              </a:rPr>
              <a:t> </a:t>
            </a:r>
            <a:r>
              <a:rPr lang="it-IT" sz="2400" b="1" dirty="0" smtClean="0">
                <a:latin typeface="Tahoma" pitchFamily="34" charset="0"/>
              </a:rPr>
              <a:t>Corso di</a:t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>Web </a:t>
            </a:r>
            <a:r>
              <a:rPr lang="it-IT" sz="2400" b="1" dirty="0" err="1" smtClean="0">
                <a:latin typeface="Tahoma" pitchFamily="34" charset="0"/>
              </a:rPr>
              <a:t>Services</a:t>
            </a:r>
            <a:r>
              <a:rPr lang="it-IT" sz="2400" b="1" dirty="0" smtClean="0">
                <a:latin typeface="Tahoma" pitchFamily="34" charset="0"/>
              </a:rPr>
              <a:t/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>A A. </a:t>
            </a:r>
            <a:r>
              <a:rPr lang="it-IT" sz="2400" b="1" smtClean="0">
                <a:latin typeface="Tahoma" pitchFamily="34" charset="0"/>
              </a:rPr>
              <a:t>2013 2014</a:t>
            </a:r>
            <a:r>
              <a:rPr lang="it-IT" sz="2400" b="1" dirty="0" smtClean="0">
                <a:latin typeface="Tahoma" pitchFamily="34" charset="0"/>
              </a:rPr>
              <a:t/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/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>Domenico Rosaci</a:t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/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4800" b="1" dirty="0" smtClean="0">
                <a:latin typeface="Tahoma" pitchFamily="34" charset="0"/>
              </a:rPr>
              <a:t>SOA</a:t>
            </a:r>
            <a:endParaRPr lang="it-IT" sz="1200" b="1" dirty="0" smtClean="0">
              <a:latin typeface="Tahoma" pitchFamily="34" charset="0"/>
            </a:endParaRP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7812088" y="1412875"/>
            <a:ext cx="1331912" cy="5032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Passi del processo SOA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Il processo inizia quando il business </a:t>
            </a:r>
            <a:r>
              <a:rPr lang="it-IT" sz="2000" dirty="0" err="1" smtClean="0"/>
              <a:t>problem</a:t>
            </a:r>
            <a:r>
              <a:rPr lang="it-IT" sz="2000" dirty="0" smtClean="0"/>
              <a:t> suggerisce l’uso di un approccio service </a:t>
            </a:r>
            <a:r>
              <a:rPr lang="it-IT" sz="2000" dirty="0" err="1" smtClean="0"/>
              <a:t>oriented</a:t>
            </a:r>
            <a:r>
              <a:rPr lang="it-IT" sz="2000" dirty="0" smtClean="0"/>
              <a:t>. Tipici candidati  sono i business </a:t>
            </a:r>
            <a:r>
              <a:rPr lang="it-IT" sz="2000" dirty="0" err="1" smtClean="0"/>
              <a:t>problem</a:t>
            </a:r>
            <a:r>
              <a:rPr lang="it-IT" sz="2000" dirty="0" smtClean="0"/>
              <a:t> che necessitano l’esposizione di un back office verso l’esterno dell’azienda</a:t>
            </a:r>
          </a:p>
          <a:p>
            <a:r>
              <a:rPr lang="it-IT" sz="2000" dirty="0" smtClean="0"/>
              <a:t>L’aspetto top down si evidenzia col prendere in considerazioni le prospettive di business aziendale: le business </a:t>
            </a:r>
            <a:r>
              <a:rPr lang="it-IT" sz="2000" dirty="0" err="1" smtClean="0"/>
              <a:t>functions</a:t>
            </a:r>
            <a:r>
              <a:rPr lang="it-IT" sz="2000" dirty="0" smtClean="0"/>
              <a:t>, i processi ed i sottoprocessi sono elaborati per delineare le componenti software</a:t>
            </a:r>
          </a:p>
          <a:p>
            <a:r>
              <a:rPr lang="it-IT" sz="2000" dirty="0" smtClean="0"/>
              <a:t>Le componenti sono i “mattoni” consentono la realizzazione dei servizi, che sono le unità software rese disponibili per l’</a:t>
            </a:r>
            <a:r>
              <a:rPr lang="it-IT" sz="2000" dirty="0" err="1" smtClean="0"/>
              <a:t>orchestration</a:t>
            </a:r>
            <a:r>
              <a:rPr lang="it-IT" sz="2000" dirty="0" smtClean="0"/>
              <a:t>, la </a:t>
            </a:r>
            <a:r>
              <a:rPr lang="it-IT" sz="2000" dirty="0" err="1" smtClean="0"/>
              <a:t>choreography</a:t>
            </a:r>
            <a:r>
              <a:rPr lang="it-IT" sz="2000" dirty="0" smtClean="0"/>
              <a:t> e la composizione delle applicazioni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1. Domain </a:t>
            </a:r>
            <a:r>
              <a:rPr lang="it-IT" dirty="0" err="1" smtClean="0"/>
              <a:t>decomposition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Il dominio è suddiviso in</a:t>
            </a:r>
          </a:p>
          <a:p>
            <a:pPr lvl="1"/>
            <a:r>
              <a:rPr lang="it-IT" sz="1600" dirty="0" err="1" smtClean="0"/>
              <a:t>Value</a:t>
            </a:r>
            <a:r>
              <a:rPr lang="it-IT" sz="1600" dirty="0" smtClean="0"/>
              <a:t> </a:t>
            </a:r>
            <a:r>
              <a:rPr lang="it-IT" sz="1600" dirty="0" err="1" smtClean="0"/>
              <a:t>chain</a:t>
            </a:r>
            <a:endParaRPr lang="it-IT" sz="1600" dirty="0" smtClean="0"/>
          </a:p>
          <a:p>
            <a:pPr lvl="1"/>
            <a:r>
              <a:rPr lang="it-IT" sz="1600" dirty="0" smtClean="0"/>
              <a:t>Business </a:t>
            </a:r>
            <a:r>
              <a:rPr lang="it-IT" sz="1600" dirty="0" err="1" smtClean="0"/>
              <a:t>processes</a:t>
            </a:r>
            <a:endParaRPr lang="it-IT" sz="1600" dirty="0" smtClean="0"/>
          </a:p>
          <a:p>
            <a:pPr lvl="1"/>
            <a:r>
              <a:rPr lang="it-IT" sz="1600" dirty="0" smtClean="0"/>
              <a:t>Sub </a:t>
            </a:r>
            <a:r>
              <a:rPr lang="it-IT" sz="1600" dirty="0" err="1" smtClean="0"/>
              <a:t>processes</a:t>
            </a:r>
            <a:endParaRPr lang="it-IT" sz="1600" dirty="0" smtClean="0"/>
          </a:p>
          <a:p>
            <a:pPr lvl="1"/>
            <a:r>
              <a:rPr lang="it-IT" sz="1600" dirty="0" err="1" smtClean="0"/>
              <a:t>Use</a:t>
            </a:r>
            <a:r>
              <a:rPr lang="it-IT" sz="1600" dirty="0" smtClean="0"/>
              <a:t> </a:t>
            </a:r>
            <a:r>
              <a:rPr lang="it-IT" sz="1600" dirty="0" err="1" smtClean="0"/>
              <a:t>cases</a:t>
            </a:r>
            <a:endParaRPr lang="it-IT" sz="1600" dirty="0" smtClean="0"/>
          </a:p>
          <a:p>
            <a:pPr lvl="1"/>
            <a:endParaRPr lang="it-IT" sz="1600" dirty="0" smtClean="0"/>
          </a:p>
          <a:p>
            <a:pPr lvl="1">
              <a:buNone/>
            </a:pPr>
            <a:r>
              <a:rPr lang="it-IT" sz="1600" dirty="0" smtClean="0"/>
              <a:t>Il dominio consiste di una serie di aree funzionali, lungo le dimensioni chiamate </a:t>
            </a:r>
            <a:r>
              <a:rPr lang="it-IT" sz="1600" dirty="0" err="1" smtClean="0"/>
              <a:t>value-net</a:t>
            </a:r>
            <a:r>
              <a:rPr lang="it-IT" sz="1600" dirty="0" smtClean="0"/>
              <a:t> o </a:t>
            </a:r>
            <a:r>
              <a:rPr lang="it-IT" sz="1600" dirty="0" err="1" smtClean="0"/>
              <a:t>value-chain</a:t>
            </a:r>
            <a:r>
              <a:rPr lang="it-IT" sz="1600" dirty="0" smtClean="0"/>
              <a:t>.</a:t>
            </a:r>
          </a:p>
          <a:p>
            <a:pPr lvl="1"/>
            <a:endParaRPr lang="it-IT" sz="16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1   Domain </a:t>
            </a:r>
            <a:r>
              <a:rPr lang="it-IT" dirty="0" err="1" smtClean="0"/>
              <a:t>decomposition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0757" y="1772816"/>
            <a:ext cx="7076423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1   Domain </a:t>
            </a:r>
            <a:r>
              <a:rPr lang="it-IT" dirty="0" err="1" smtClean="0"/>
              <a:t>decomposition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Quindi decomponiamo ogni area funzionale in processi, sotto processi e </a:t>
            </a:r>
            <a:r>
              <a:rPr lang="it-IT" sz="2000" dirty="0" err="1" smtClean="0"/>
              <a:t>use</a:t>
            </a:r>
            <a:r>
              <a:rPr lang="it-IT" sz="2000" dirty="0" smtClean="0"/>
              <a:t> </a:t>
            </a:r>
            <a:r>
              <a:rPr lang="it-IT" sz="2000" dirty="0" err="1" smtClean="0"/>
              <a:t>cases</a:t>
            </a:r>
            <a:r>
              <a:rPr lang="it-IT" sz="2000" dirty="0" smtClean="0"/>
              <a:t>.</a:t>
            </a:r>
          </a:p>
          <a:p>
            <a:r>
              <a:rPr lang="it-IT" sz="2000" dirty="0" smtClean="0"/>
              <a:t>Nel nostro esempio avremo i seguenti </a:t>
            </a:r>
            <a:r>
              <a:rPr lang="it-IT" sz="2000" dirty="0" err="1" smtClean="0"/>
              <a:t>use</a:t>
            </a:r>
            <a:r>
              <a:rPr lang="it-IT" sz="2000" dirty="0" smtClean="0"/>
              <a:t> </a:t>
            </a:r>
            <a:r>
              <a:rPr lang="it-IT" sz="2000" dirty="0" err="1" smtClean="0"/>
              <a:t>cases</a:t>
            </a:r>
            <a:r>
              <a:rPr lang="it-IT" sz="2000" dirty="0" smtClean="0"/>
              <a:t>:</a:t>
            </a:r>
          </a:p>
          <a:p>
            <a:pPr lvl="1"/>
            <a:r>
              <a:rPr lang="it-IT" sz="1800" dirty="0" smtClean="0"/>
              <a:t>UC1: </a:t>
            </a:r>
            <a:r>
              <a:rPr lang="it-IT" sz="1800" dirty="0" err="1" smtClean="0"/>
              <a:t>Purchase</a:t>
            </a:r>
            <a:r>
              <a:rPr lang="it-IT" sz="1800" dirty="0" smtClean="0"/>
              <a:t> </a:t>
            </a:r>
            <a:r>
              <a:rPr lang="it-IT" sz="1800" dirty="0" err="1" smtClean="0"/>
              <a:t>Goods</a:t>
            </a:r>
            <a:endParaRPr lang="it-IT" sz="1800" dirty="0" smtClean="0"/>
          </a:p>
          <a:p>
            <a:pPr lvl="1"/>
            <a:r>
              <a:rPr lang="it-IT" sz="1800" dirty="0" smtClean="0"/>
              <a:t>UC2: Source </a:t>
            </a:r>
            <a:r>
              <a:rPr lang="it-IT" sz="1800" dirty="0" err="1" smtClean="0"/>
              <a:t>Goods</a:t>
            </a:r>
            <a:endParaRPr lang="it-IT" sz="1800" dirty="0" smtClean="0"/>
          </a:p>
          <a:p>
            <a:pPr lvl="1"/>
            <a:r>
              <a:rPr lang="it-IT" sz="1800" dirty="0" smtClean="0"/>
              <a:t>UC3: </a:t>
            </a:r>
            <a:r>
              <a:rPr lang="it-IT" sz="1800" dirty="0" err="1" smtClean="0"/>
              <a:t>Replenish</a:t>
            </a:r>
            <a:r>
              <a:rPr lang="it-IT" sz="1800" dirty="0" smtClean="0"/>
              <a:t> Stock</a:t>
            </a:r>
          </a:p>
          <a:p>
            <a:pPr lvl="1"/>
            <a:r>
              <a:rPr lang="it-IT" sz="1800" dirty="0" smtClean="0"/>
              <a:t>UC4: </a:t>
            </a:r>
            <a:r>
              <a:rPr lang="it-IT" sz="1800" dirty="0" err="1" smtClean="0"/>
              <a:t>Supply</a:t>
            </a:r>
            <a:r>
              <a:rPr lang="it-IT" sz="1800" dirty="0" smtClean="0"/>
              <a:t> </a:t>
            </a:r>
            <a:r>
              <a:rPr lang="it-IT" sz="1800" dirty="0" err="1" smtClean="0"/>
              <a:t>Finished</a:t>
            </a:r>
            <a:r>
              <a:rPr lang="it-IT" sz="1800" dirty="0" smtClean="0"/>
              <a:t> </a:t>
            </a:r>
            <a:r>
              <a:rPr lang="it-IT" sz="1800" dirty="0" err="1" smtClean="0"/>
              <a:t>Goods</a:t>
            </a:r>
            <a:endParaRPr lang="it-IT" sz="1800" dirty="0" smtClean="0"/>
          </a:p>
          <a:p>
            <a:pPr lvl="1"/>
            <a:r>
              <a:rPr lang="it-IT" sz="1800" dirty="0" smtClean="0"/>
              <a:t>UC5: </a:t>
            </a:r>
            <a:r>
              <a:rPr lang="it-IT" sz="1800" dirty="0" err="1" smtClean="0"/>
              <a:t>Manufacture</a:t>
            </a:r>
            <a:r>
              <a:rPr lang="it-IT" sz="1800" dirty="0" smtClean="0"/>
              <a:t> </a:t>
            </a:r>
            <a:r>
              <a:rPr lang="it-IT" sz="1800" dirty="0" err="1" smtClean="0"/>
              <a:t>Finished</a:t>
            </a:r>
            <a:r>
              <a:rPr lang="it-IT" sz="1800" dirty="0" smtClean="0"/>
              <a:t> </a:t>
            </a:r>
            <a:r>
              <a:rPr lang="it-IT" sz="1800" dirty="0" err="1" smtClean="0"/>
              <a:t>Goods</a:t>
            </a:r>
            <a:endParaRPr lang="it-IT" sz="1800" dirty="0" smtClean="0"/>
          </a:p>
          <a:p>
            <a:pPr lvl="1"/>
            <a:r>
              <a:rPr lang="it-IT" sz="1800" dirty="0" smtClean="0"/>
              <a:t>U</a:t>
            </a:r>
            <a:r>
              <a:rPr lang="en-US" sz="1800" dirty="0" smtClean="0"/>
              <a:t>C6: Configure and Run Demo (non </a:t>
            </a:r>
            <a:r>
              <a:rPr lang="en-US" sz="1800" dirty="0" err="1" smtClean="0"/>
              <a:t>implementato</a:t>
            </a:r>
            <a:r>
              <a:rPr lang="en-US" sz="1800" dirty="0" smtClean="0"/>
              <a:t>)</a:t>
            </a:r>
          </a:p>
          <a:p>
            <a:pPr lvl="1"/>
            <a:r>
              <a:rPr lang="it-IT" sz="1800" dirty="0" smtClean="0"/>
              <a:t>UC7: Log </a:t>
            </a:r>
            <a:r>
              <a:rPr lang="it-IT" sz="1800" dirty="0" err="1" smtClean="0"/>
              <a:t>Events</a:t>
            </a:r>
            <a:endParaRPr lang="it-IT" sz="1800" dirty="0" smtClean="0"/>
          </a:p>
          <a:p>
            <a:pPr lvl="1"/>
            <a:r>
              <a:rPr lang="it-IT" sz="1800" dirty="0" smtClean="0"/>
              <a:t>UC8: </a:t>
            </a:r>
            <a:r>
              <a:rPr lang="it-IT" sz="1800" dirty="0" err="1" smtClean="0"/>
              <a:t>View</a:t>
            </a:r>
            <a:r>
              <a:rPr lang="it-IT" sz="1800" dirty="0" smtClean="0"/>
              <a:t> </a:t>
            </a:r>
            <a:r>
              <a:rPr lang="it-IT" sz="1800" dirty="0" err="1" smtClean="0"/>
              <a:t>Events</a:t>
            </a:r>
            <a:endParaRPr lang="it-IT" sz="18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1. Domain </a:t>
            </a:r>
            <a:r>
              <a:rPr lang="it-IT" dirty="0" err="1" smtClean="0"/>
              <a:t>decomposition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4894" y="1412776"/>
            <a:ext cx="768849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Domain </a:t>
            </a:r>
            <a:r>
              <a:rPr lang="it-IT" dirty="0" err="1" smtClean="0"/>
              <a:t>Decomposition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Noi possiamo usare gli </a:t>
            </a:r>
            <a:r>
              <a:rPr lang="it-IT" sz="2000" dirty="0" err="1" smtClean="0"/>
              <a:t>use</a:t>
            </a:r>
            <a:r>
              <a:rPr lang="it-IT" sz="2000" dirty="0" smtClean="0"/>
              <a:t> </a:t>
            </a:r>
            <a:r>
              <a:rPr lang="it-IT" sz="2000" dirty="0" err="1" smtClean="0"/>
              <a:t>cases</a:t>
            </a:r>
            <a:r>
              <a:rPr lang="it-IT" sz="2000" dirty="0" smtClean="0"/>
              <a:t> per decomporre ulteriormente il dominio.</a:t>
            </a:r>
          </a:p>
          <a:p>
            <a:r>
              <a:rPr lang="it-IT" sz="2000" dirty="0" smtClean="0"/>
              <a:t>Gli </a:t>
            </a:r>
            <a:r>
              <a:rPr lang="it-IT" sz="2000" dirty="0" err="1" smtClean="0"/>
              <a:t>use</a:t>
            </a:r>
            <a:r>
              <a:rPr lang="it-IT" sz="2000" dirty="0" smtClean="0"/>
              <a:t> </a:t>
            </a:r>
            <a:r>
              <a:rPr lang="it-IT" sz="2000" dirty="0" err="1" smtClean="0"/>
              <a:t>cases</a:t>
            </a:r>
            <a:r>
              <a:rPr lang="it-IT" sz="2000" dirty="0" smtClean="0"/>
              <a:t> identificati sono buoni candidati ad essere servizi che dovranno essere “esposti” come Web </a:t>
            </a:r>
            <a:r>
              <a:rPr lang="it-IT" sz="2000" dirty="0" err="1" smtClean="0"/>
              <a:t>services</a:t>
            </a:r>
            <a:r>
              <a:rPr lang="it-IT" sz="2000" dirty="0" smtClean="0"/>
              <a:t> su componenti aziendali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Domain </a:t>
            </a:r>
            <a:r>
              <a:rPr lang="it-IT" dirty="0" err="1" smtClean="0"/>
              <a:t>decomposition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8338" y="1395413"/>
            <a:ext cx="6084144" cy="4697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Applicazione dei pattern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Ad ogni passo dell’approccio SOA, è possibile sfruttare </a:t>
            </a:r>
            <a:r>
              <a:rPr lang="it-IT" sz="2000" dirty="0" err="1" smtClean="0"/>
              <a:t>assets</a:t>
            </a:r>
            <a:r>
              <a:rPr lang="it-IT" sz="2000" dirty="0" smtClean="0"/>
              <a:t> provenienti da esistenti </a:t>
            </a:r>
            <a:r>
              <a:rPr lang="it-IT" sz="2000" dirty="0" err="1" smtClean="0"/>
              <a:t>Patterns</a:t>
            </a:r>
            <a:r>
              <a:rPr lang="it-IT" sz="2000" dirty="0" smtClean="0"/>
              <a:t> per e Business</a:t>
            </a:r>
          </a:p>
          <a:p>
            <a:r>
              <a:rPr lang="it-IT" sz="2000" dirty="0" smtClean="0"/>
              <a:t>Si inizia con i Business </a:t>
            </a:r>
            <a:r>
              <a:rPr lang="it-IT" sz="2000" dirty="0" err="1" smtClean="0"/>
              <a:t>Patterns</a:t>
            </a:r>
            <a:r>
              <a:rPr lang="it-IT" sz="2000" dirty="0" smtClean="0"/>
              <a:t>, per definire i partecipanti al business e le loro relazioni, usando le aree funzionali e gli </a:t>
            </a:r>
            <a:r>
              <a:rPr lang="it-IT" sz="2000" dirty="0" err="1" smtClean="0"/>
              <a:t>use</a:t>
            </a:r>
            <a:r>
              <a:rPr lang="it-IT" sz="2000" dirty="0" smtClean="0"/>
              <a:t> </a:t>
            </a:r>
            <a:r>
              <a:rPr lang="it-IT" sz="2000" dirty="0" err="1" smtClean="0"/>
              <a:t>cases</a:t>
            </a:r>
            <a:r>
              <a:rPr lang="it-IT" sz="2000" dirty="0" smtClean="0"/>
              <a:t> identificati nella domain </a:t>
            </a:r>
            <a:r>
              <a:rPr lang="it-IT" sz="2000" dirty="0" err="1" smtClean="0"/>
              <a:t>decomposition</a:t>
            </a:r>
            <a:endParaRPr lang="it-IT" sz="2000" dirty="0" smtClean="0"/>
          </a:p>
          <a:p>
            <a:r>
              <a:rPr lang="it-IT" sz="2000" dirty="0" smtClean="0"/>
              <a:t>Nell’esempio abbiamo due modelli di Business da rappresentare:</a:t>
            </a:r>
          </a:p>
          <a:p>
            <a:pPr lvl="1"/>
            <a:r>
              <a:rPr lang="it-IT" sz="1600" dirty="0" smtClean="0"/>
              <a:t>Un’interazione B2C tra il consumer e il business system del </a:t>
            </a:r>
            <a:r>
              <a:rPr lang="it-IT" sz="1600" dirty="0" err="1" smtClean="0"/>
              <a:t>retailer</a:t>
            </a:r>
            <a:endParaRPr lang="it-IT" sz="1600" dirty="0" smtClean="0"/>
          </a:p>
          <a:p>
            <a:pPr lvl="1"/>
            <a:r>
              <a:rPr lang="it-IT" sz="1600" dirty="0" smtClean="0"/>
              <a:t>Un’interazione B2B tra il </a:t>
            </a:r>
            <a:r>
              <a:rPr lang="it-IT" sz="1600" dirty="0" err="1" smtClean="0"/>
              <a:t>warehouse</a:t>
            </a:r>
            <a:r>
              <a:rPr lang="it-IT" sz="1600" dirty="0" smtClean="0"/>
              <a:t> del </a:t>
            </a:r>
            <a:r>
              <a:rPr lang="it-IT" sz="1600" dirty="0" err="1" smtClean="0"/>
              <a:t>retailer</a:t>
            </a:r>
            <a:r>
              <a:rPr lang="it-IT" sz="1600" dirty="0" smtClean="0"/>
              <a:t> e i </a:t>
            </a:r>
            <a:r>
              <a:rPr lang="it-IT" sz="1600" dirty="0" err="1" smtClean="0"/>
              <a:t>manifacturer</a:t>
            </a:r>
            <a:r>
              <a:rPr lang="it-IT" sz="1600" dirty="0" smtClean="0"/>
              <a:t> esterni</a:t>
            </a:r>
          </a:p>
          <a:p>
            <a:pPr lvl="1"/>
            <a:endParaRPr lang="it-IT" sz="1600" dirty="0" smtClean="0"/>
          </a:p>
          <a:p>
            <a:pPr lvl="1">
              <a:buNone/>
            </a:pPr>
            <a:r>
              <a:rPr lang="it-IT" sz="1600" dirty="0" smtClean="0"/>
              <a:t>Questo implica l’uso del Self-Service business pattern e dell’</a:t>
            </a:r>
            <a:r>
              <a:rPr lang="it-IT" sz="1600" dirty="0" err="1" smtClean="0"/>
              <a:t>Extended</a:t>
            </a:r>
            <a:r>
              <a:rPr lang="it-IT" sz="1600" dirty="0" smtClean="0"/>
              <a:t> </a:t>
            </a:r>
            <a:r>
              <a:rPr lang="it-IT" sz="1600" dirty="0" err="1" smtClean="0"/>
              <a:t>Enterprise</a:t>
            </a:r>
            <a:r>
              <a:rPr lang="it-IT" sz="1600" dirty="0" smtClean="0"/>
              <a:t> business pattern. </a:t>
            </a:r>
          </a:p>
          <a:p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Usare i </a:t>
            </a:r>
            <a:r>
              <a:rPr lang="it-IT" dirty="0" err="1" smtClean="0"/>
              <a:t>patterns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Possiamo anche usare l’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</a:t>
            </a:r>
            <a:r>
              <a:rPr lang="it-IT" sz="2000" dirty="0" err="1" smtClean="0"/>
              <a:t>Integration</a:t>
            </a:r>
            <a:r>
              <a:rPr lang="it-IT" sz="2000" dirty="0" smtClean="0"/>
              <a:t> pattern per integrare i service </a:t>
            </a:r>
            <a:r>
              <a:rPr lang="it-IT" sz="2000" dirty="0" err="1" smtClean="0"/>
              <a:t>consumers</a:t>
            </a:r>
            <a:r>
              <a:rPr lang="it-IT" sz="2000" dirty="0" smtClean="0"/>
              <a:t> ed i service </a:t>
            </a:r>
            <a:r>
              <a:rPr lang="it-IT" sz="2000" dirty="0" err="1" smtClean="0"/>
              <a:t>providers</a:t>
            </a:r>
            <a:r>
              <a:rPr lang="it-IT" sz="2000" dirty="0" smtClean="0"/>
              <a:t> nella </a:t>
            </a:r>
            <a:r>
              <a:rPr lang="it-IT" sz="2000" dirty="0" err="1" smtClean="0"/>
              <a:t>supply</a:t>
            </a:r>
            <a:r>
              <a:rPr lang="it-IT" sz="2000" dirty="0" smtClean="0"/>
              <a:t> </a:t>
            </a:r>
            <a:r>
              <a:rPr lang="it-IT" sz="2000" dirty="0" err="1" smtClean="0"/>
              <a:t>value</a:t>
            </a:r>
            <a:r>
              <a:rPr lang="it-IT" sz="2000" dirty="0" smtClean="0"/>
              <a:t> </a:t>
            </a:r>
            <a:r>
              <a:rPr lang="it-IT" sz="2000" dirty="0" err="1" smtClean="0"/>
              <a:t>chain</a:t>
            </a:r>
            <a:endParaRPr lang="it-IT" sz="2000" dirty="0" smtClean="0"/>
          </a:p>
          <a:p>
            <a:r>
              <a:rPr lang="it-IT" sz="2000" dirty="0" smtClean="0"/>
              <a:t>Inoltre possiamo usare l’</a:t>
            </a:r>
            <a:r>
              <a:rPr lang="it-IT" sz="2000" dirty="0" err="1" smtClean="0"/>
              <a:t>Extended</a:t>
            </a:r>
            <a:r>
              <a:rPr lang="it-IT" sz="2000" dirty="0" smtClean="0"/>
              <a:t> Business Pattern per i service </a:t>
            </a:r>
            <a:r>
              <a:rPr lang="it-IT" sz="2000" dirty="0" err="1" smtClean="0"/>
              <a:t>consumers</a:t>
            </a:r>
            <a:r>
              <a:rPr lang="it-IT" sz="2000" dirty="0" smtClean="0"/>
              <a:t> ed i service </a:t>
            </a:r>
            <a:r>
              <a:rPr lang="it-IT" sz="2000" dirty="0" err="1" smtClean="0"/>
              <a:t>providers</a:t>
            </a:r>
            <a:r>
              <a:rPr lang="it-IT" sz="2000" dirty="0" smtClean="0"/>
              <a:t> ai “confini” aziendali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Usare i </a:t>
            </a:r>
            <a:r>
              <a:rPr lang="it-IT" dirty="0" err="1" smtClean="0"/>
              <a:t>Patterns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1995" y="1340768"/>
            <a:ext cx="7112453" cy="4822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egnaposto data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it-IT" smtClean="0"/>
              <a:t>D. Rosaci</a:t>
            </a:r>
          </a:p>
        </p:txBody>
      </p:sp>
      <p:sp>
        <p:nvSpPr>
          <p:cNvPr id="8195" name="Segnaposto piè di pagina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it-IT" smtClean="0"/>
              <a:t>SOA</a:t>
            </a: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z="4000" dirty="0" smtClean="0"/>
              <a:t>SOA: </a:t>
            </a:r>
            <a:r>
              <a:rPr lang="it-IT" sz="4000" dirty="0" err="1" smtClean="0"/>
              <a:t>Bridging</a:t>
            </a:r>
            <a:r>
              <a:rPr lang="it-IT" sz="4000" dirty="0" smtClean="0"/>
              <a:t> IT e Business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2400" dirty="0" smtClean="0"/>
              <a:t>L’importanza di SOA non è solo a livelli tecnologico</a:t>
            </a:r>
          </a:p>
          <a:p>
            <a:r>
              <a:rPr lang="it-IT" sz="2400" dirty="0" smtClean="0"/>
              <a:t>Essa fornisce un ponte tra tecnologia e business</a:t>
            </a:r>
          </a:p>
          <a:p>
            <a:r>
              <a:rPr lang="it-IT" sz="2400" dirty="0" smtClean="0"/>
              <a:t>L’IT fornisce interfacce ai business service e li combina in applicazioni che supportano i rapidi cambiamenti del business stesso</a:t>
            </a:r>
          </a:p>
          <a:p>
            <a:r>
              <a:rPr lang="it-IT" sz="2400" dirty="0" smtClean="0"/>
              <a:t>Identificare l’insieme di servizi che un business richiede al proprio IT non è semplice</a:t>
            </a:r>
          </a:p>
          <a:p>
            <a:r>
              <a:rPr lang="it-IT" sz="2400" dirty="0" smtClean="0"/>
              <a:t>E’ necessaria un’attività specifica (Service </a:t>
            </a:r>
            <a:r>
              <a:rPr lang="it-IT" sz="2400" dirty="0" err="1" smtClean="0"/>
              <a:t>Identification</a:t>
            </a:r>
            <a:r>
              <a:rPr lang="it-IT" sz="2400" dirty="0" smtClean="0"/>
              <a:t>) che determini i servizi e le loro interdipendenze, così come </a:t>
            </a:r>
            <a:r>
              <a:rPr lang="it-IT" sz="2400" smtClean="0"/>
              <a:t>i componenti a </a:t>
            </a:r>
            <a:r>
              <a:rPr lang="it-IT" sz="2400" dirty="0" smtClean="0"/>
              <a:t>“grana </a:t>
            </a:r>
            <a:r>
              <a:rPr lang="it-IT" sz="2400" smtClean="0"/>
              <a:t>grossa” che li supportano</a:t>
            </a:r>
            <a:endParaRPr lang="it-IT" sz="24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it-IT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1-Domain </a:t>
            </a:r>
            <a:r>
              <a:rPr lang="it-IT" dirty="0" err="1" smtClean="0"/>
              <a:t>Decomposition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A questo punto, possiamo descrivere i collegamenti tra i business </a:t>
            </a:r>
            <a:r>
              <a:rPr lang="it-IT" sz="2000" dirty="0" err="1" smtClean="0"/>
              <a:t>use</a:t>
            </a:r>
            <a:r>
              <a:rPr lang="it-IT" sz="2000" dirty="0" smtClean="0"/>
              <a:t> </a:t>
            </a:r>
            <a:r>
              <a:rPr lang="it-IT" sz="2000" dirty="0" err="1" smtClean="0"/>
              <a:t>cases</a:t>
            </a:r>
            <a:r>
              <a:rPr lang="it-IT" sz="2000" dirty="0" smtClean="0"/>
              <a:t> della </a:t>
            </a:r>
            <a:r>
              <a:rPr lang="it-IT" sz="2000" dirty="0" err="1" smtClean="0"/>
              <a:t>supply</a:t>
            </a:r>
            <a:r>
              <a:rPr lang="it-IT" sz="2000" dirty="0" smtClean="0"/>
              <a:t> </a:t>
            </a:r>
            <a:r>
              <a:rPr lang="it-IT" sz="2000" dirty="0" err="1" smtClean="0"/>
              <a:t>chain</a:t>
            </a:r>
            <a:r>
              <a:rPr lang="it-IT" sz="2000" dirty="0" smtClean="0"/>
              <a:t> management e le aree funzionali venute fuori dalla domain </a:t>
            </a:r>
            <a:r>
              <a:rPr lang="it-IT" sz="2000" dirty="0" err="1" smtClean="0"/>
              <a:t>decomposition</a:t>
            </a:r>
            <a:endParaRPr lang="it-IT" sz="2000" dirty="0" smtClean="0"/>
          </a:p>
          <a:p>
            <a:r>
              <a:rPr lang="it-IT" sz="2000" dirty="0" smtClean="0"/>
              <a:t>Per ogni </a:t>
            </a:r>
            <a:r>
              <a:rPr lang="it-IT" sz="2000" dirty="0" err="1" smtClean="0"/>
              <a:t>use</a:t>
            </a:r>
            <a:r>
              <a:rPr lang="it-IT" sz="2000" dirty="0" smtClean="0"/>
              <a:t> </a:t>
            </a:r>
            <a:r>
              <a:rPr lang="it-IT" sz="2000" dirty="0" err="1" smtClean="0"/>
              <a:t>cases</a:t>
            </a:r>
            <a:r>
              <a:rPr lang="it-IT" sz="2000" dirty="0" smtClean="0"/>
              <a:t>, specificheremo il pattern per l’e-business applicato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1-Domain </a:t>
            </a:r>
            <a:r>
              <a:rPr lang="it-IT" dirty="0" err="1" smtClean="0"/>
              <a:t>Decomposition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0003" y="1652588"/>
            <a:ext cx="7752477" cy="4296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1-Domain </a:t>
            </a:r>
            <a:r>
              <a:rPr lang="it-IT" dirty="0" err="1" smtClean="0"/>
              <a:t>Decomposition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4639" y="2276872"/>
            <a:ext cx="7221803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2-Goal-service </a:t>
            </a:r>
            <a:r>
              <a:rPr lang="it-IT" dirty="0" err="1" smtClean="0"/>
              <a:t>model</a:t>
            </a:r>
            <a:r>
              <a:rPr lang="it-IT" dirty="0" smtClean="0"/>
              <a:t> </a:t>
            </a:r>
            <a:r>
              <a:rPr lang="it-IT" dirty="0" err="1" smtClean="0"/>
              <a:t>creation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L’identificazione dei servizi permette di stabilire quali sono i servizi da esporre per l’azienda</a:t>
            </a:r>
          </a:p>
          <a:p>
            <a:r>
              <a:rPr lang="it-IT" sz="2000" dirty="0" smtClean="0"/>
              <a:t>Gli </a:t>
            </a:r>
            <a:r>
              <a:rPr lang="it-IT" sz="2000" dirty="0" err="1" smtClean="0"/>
              <a:t>use</a:t>
            </a:r>
            <a:r>
              <a:rPr lang="it-IT" sz="2000" dirty="0" smtClean="0"/>
              <a:t> </a:t>
            </a:r>
            <a:r>
              <a:rPr lang="it-IT" sz="2000" dirty="0" err="1" smtClean="0"/>
              <a:t>cases</a:t>
            </a:r>
            <a:r>
              <a:rPr lang="it-IT" sz="2000" dirty="0" smtClean="0"/>
              <a:t> identificati nella domain </a:t>
            </a:r>
            <a:r>
              <a:rPr lang="it-IT" sz="2000" dirty="0" err="1" smtClean="0"/>
              <a:t>decomposition</a:t>
            </a:r>
            <a:r>
              <a:rPr lang="it-IT" sz="2000" dirty="0" smtClean="0"/>
              <a:t> sono buoni candidati come servizi</a:t>
            </a:r>
          </a:p>
          <a:p>
            <a:r>
              <a:rPr lang="it-IT" sz="2000" dirty="0" smtClean="0"/>
              <a:t>La completezza dei servizi candidati viene testata attraverso un modello goal-service</a:t>
            </a:r>
          </a:p>
          <a:p>
            <a:r>
              <a:rPr lang="it-IT" sz="2000" dirty="0" smtClean="0"/>
              <a:t>Questo modello si realizza intervistando i proprietari dell’azienda circa gli obiettivi dell’azienda stessa</a:t>
            </a:r>
          </a:p>
          <a:p>
            <a:r>
              <a:rPr lang="it-IT" sz="2000" dirty="0" smtClean="0"/>
              <a:t>Ogni obiettivo viene poi partizionato in un insieme di sotto-obiettivi, e si continua così </a:t>
            </a:r>
            <a:r>
              <a:rPr lang="it-IT" sz="2000" dirty="0" err="1" smtClean="0"/>
              <a:t>finchè</a:t>
            </a:r>
            <a:r>
              <a:rPr lang="it-IT" sz="2000" dirty="0" smtClean="0"/>
              <a:t> non siano emersi i servizi candidati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Esempio di goal-service </a:t>
            </a:r>
            <a:r>
              <a:rPr lang="it-IT" dirty="0" err="1" smtClean="0"/>
              <a:t>model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0636" y="1476060"/>
            <a:ext cx="5705700" cy="4689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Sub-system</a:t>
            </a:r>
            <a:r>
              <a:rPr lang="it-IT" dirty="0" smtClean="0"/>
              <a:t> </a:t>
            </a:r>
            <a:r>
              <a:rPr lang="it-IT" dirty="0" err="1" smtClean="0"/>
              <a:t>analysis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Dopo aver completato i due </a:t>
            </a:r>
            <a:r>
              <a:rPr lang="it-IT" sz="2000" dirty="0" err="1" smtClean="0"/>
              <a:t>step</a:t>
            </a:r>
            <a:r>
              <a:rPr lang="it-IT" sz="2000" dirty="0" smtClean="0"/>
              <a:t> precedenti, abbiamo un’idea delle aree funzionali di cui si compone il nostro business domain</a:t>
            </a:r>
          </a:p>
          <a:p>
            <a:r>
              <a:rPr lang="it-IT" sz="2000" dirty="0" smtClean="0"/>
              <a:t>Adesso vogliamo muoverci verso decisioni di “design” e architetturali</a:t>
            </a:r>
          </a:p>
          <a:p>
            <a:r>
              <a:rPr lang="it-IT" sz="2000" dirty="0" smtClean="0"/>
              <a:t>La sub system </a:t>
            </a:r>
            <a:r>
              <a:rPr lang="it-IT" sz="2000" dirty="0" err="1" smtClean="0"/>
              <a:t>analysis</a:t>
            </a:r>
            <a:r>
              <a:rPr lang="it-IT" sz="2000" dirty="0" smtClean="0"/>
              <a:t> raffina i business </a:t>
            </a:r>
            <a:r>
              <a:rPr lang="it-IT" sz="2000" dirty="0" err="1" smtClean="0"/>
              <a:t>use</a:t>
            </a:r>
            <a:r>
              <a:rPr lang="it-IT" sz="2000" dirty="0" smtClean="0"/>
              <a:t> </a:t>
            </a:r>
            <a:r>
              <a:rPr lang="it-IT" sz="2000" dirty="0" err="1" smtClean="0"/>
              <a:t>cases</a:t>
            </a:r>
            <a:r>
              <a:rPr lang="it-IT" sz="2000" dirty="0" smtClean="0"/>
              <a:t> in system </a:t>
            </a:r>
            <a:r>
              <a:rPr lang="it-IT" sz="2000" dirty="0" err="1" smtClean="0"/>
              <a:t>use</a:t>
            </a:r>
            <a:r>
              <a:rPr lang="it-IT" sz="2000" dirty="0" smtClean="0"/>
              <a:t> </a:t>
            </a:r>
            <a:r>
              <a:rPr lang="it-IT" sz="2000" dirty="0" err="1" smtClean="0"/>
              <a:t>cases</a:t>
            </a:r>
            <a:r>
              <a:rPr lang="it-IT" sz="2000" dirty="0" smtClean="0"/>
              <a:t> che supportano un dato processo di business</a:t>
            </a:r>
          </a:p>
          <a:p>
            <a:r>
              <a:rPr lang="it-IT" sz="2000" dirty="0" smtClean="0"/>
              <a:t>Durante questa analisi i componenti “business” e tecnici sono identificati come segue:</a:t>
            </a:r>
          </a:p>
          <a:p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Sub-system</a:t>
            </a:r>
            <a:r>
              <a:rPr lang="it-IT" dirty="0" smtClean="0"/>
              <a:t> </a:t>
            </a:r>
            <a:r>
              <a:rPr lang="it-IT" dirty="0" err="1" smtClean="0"/>
              <a:t>analysis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Si analizza il flusso di processo del sottosistema (spesso una sequenza di </a:t>
            </a:r>
            <a:r>
              <a:rPr lang="it-IT" sz="2000" dirty="0" err="1" smtClean="0"/>
              <a:t>use</a:t>
            </a:r>
            <a:r>
              <a:rPr lang="it-IT" sz="2000" dirty="0" smtClean="0"/>
              <a:t> case) per scoprire/identificare dei componenti business “candidati”</a:t>
            </a:r>
          </a:p>
          <a:p>
            <a:r>
              <a:rPr lang="it-IT" sz="2000" dirty="0" smtClean="0"/>
              <a:t>Si utilizzano requisiti non funzionali per identificare componenti tecniche</a:t>
            </a:r>
          </a:p>
          <a:p>
            <a:r>
              <a:rPr lang="it-IT" sz="2000" dirty="0" smtClean="0"/>
              <a:t>Si identificano le funzionalità richieste per ogni componente business, cioè gli </a:t>
            </a:r>
            <a:r>
              <a:rPr lang="it-IT" sz="2000" dirty="0" err="1" smtClean="0"/>
              <a:t>use</a:t>
            </a:r>
            <a:r>
              <a:rPr lang="it-IT" sz="2000" dirty="0" smtClean="0"/>
              <a:t> </a:t>
            </a:r>
            <a:r>
              <a:rPr lang="it-IT" sz="2000" dirty="0" err="1" smtClean="0"/>
              <a:t>cases</a:t>
            </a:r>
            <a:r>
              <a:rPr lang="it-IT" sz="2000" dirty="0" smtClean="0"/>
              <a:t> a livello di sistema che il componente deve supportare</a:t>
            </a:r>
          </a:p>
          <a:p>
            <a:r>
              <a:rPr lang="it-IT" sz="2000" dirty="0" smtClean="0"/>
              <a:t>Nel nostro scenario di esempio, i quattro sottosistemi identificati sono </a:t>
            </a:r>
            <a:r>
              <a:rPr lang="it-IT" sz="2000" dirty="0" err="1" smtClean="0"/>
              <a:t>Retailer</a:t>
            </a:r>
            <a:r>
              <a:rPr lang="it-IT" sz="2000" dirty="0" smtClean="0"/>
              <a:t>, </a:t>
            </a:r>
            <a:r>
              <a:rPr lang="it-IT" sz="2000" dirty="0" err="1" smtClean="0"/>
              <a:t>Warehouce</a:t>
            </a:r>
            <a:r>
              <a:rPr lang="it-IT" sz="2000" dirty="0" smtClean="0"/>
              <a:t>, </a:t>
            </a:r>
            <a:r>
              <a:rPr lang="it-IT" sz="2000" dirty="0" err="1" smtClean="0"/>
              <a:t>Manifacturer</a:t>
            </a:r>
            <a:r>
              <a:rPr lang="it-IT" sz="2000" dirty="0" smtClean="0"/>
              <a:t> e </a:t>
            </a:r>
            <a:r>
              <a:rPr lang="it-IT" sz="2000" dirty="0" err="1" smtClean="0"/>
              <a:t>Logging</a:t>
            </a:r>
            <a:r>
              <a:rPr lang="it-IT" sz="2000" dirty="0" smtClean="0"/>
              <a:t> </a:t>
            </a:r>
            <a:r>
              <a:rPr lang="it-IT" sz="2000" dirty="0" err="1" smtClean="0"/>
              <a:t>Facility</a:t>
            </a:r>
            <a:endParaRPr lang="it-IT" sz="2000" dirty="0" smtClean="0"/>
          </a:p>
          <a:p>
            <a:r>
              <a:rPr lang="it-IT" sz="2000" dirty="0" smtClean="0"/>
              <a:t>Ognuno di questi sottosistemi espone un insieme di servizi business</a:t>
            </a:r>
          </a:p>
          <a:p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Sub-system</a:t>
            </a:r>
            <a:r>
              <a:rPr lang="it-IT" dirty="0" smtClean="0"/>
              <a:t> </a:t>
            </a:r>
            <a:r>
              <a:rPr lang="it-IT" dirty="0" err="1" smtClean="0"/>
              <a:t>analysis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7024" y="1340768"/>
            <a:ext cx="7313859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Sub-system</a:t>
            </a:r>
            <a:r>
              <a:rPr lang="it-IT" dirty="0" smtClean="0"/>
              <a:t> </a:t>
            </a:r>
            <a:r>
              <a:rPr lang="it-IT" dirty="0" err="1" smtClean="0"/>
              <a:t>analysis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Nell’esempio del sottosistema </a:t>
            </a:r>
            <a:r>
              <a:rPr lang="it-IT" sz="2000" dirty="0" err="1" smtClean="0"/>
              <a:t>Retailer</a:t>
            </a:r>
            <a:r>
              <a:rPr lang="it-IT" sz="2000" dirty="0" smtClean="0"/>
              <a:t>, dopo il pass del goal-service </a:t>
            </a:r>
            <a:r>
              <a:rPr lang="it-IT" sz="2000" dirty="0" err="1" smtClean="0"/>
              <a:t>model</a:t>
            </a:r>
            <a:r>
              <a:rPr lang="it-IT" sz="2000" dirty="0" smtClean="0"/>
              <a:t>, il business </a:t>
            </a:r>
            <a:r>
              <a:rPr lang="it-IT" sz="2000" dirty="0" err="1" smtClean="0"/>
              <a:t>use</a:t>
            </a:r>
            <a:r>
              <a:rPr lang="it-IT" sz="2000" dirty="0" smtClean="0"/>
              <a:t> case “</a:t>
            </a:r>
            <a:r>
              <a:rPr lang="it-IT" sz="2000" dirty="0" err="1" smtClean="0"/>
              <a:t>Purchase</a:t>
            </a:r>
            <a:r>
              <a:rPr lang="it-IT" sz="2000" dirty="0" smtClean="0"/>
              <a:t> </a:t>
            </a:r>
            <a:r>
              <a:rPr lang="it-IT" sz="2000" dirty="0" err="1" smtClean="0"/>
              <a:t>Goods</a:t>
            </a:r>
            <a:r>
              <a:rPr lang="it-IT" sz="2000" dirty="0" smtClean="0"/>
              <a:t>” è stato decomposto nei servizi “</a:t>
            </a:r>
            <a:r>
              <a:rPr lang="it-IT" sz="2000" dirty="0" err="1" smtClean="0"/>
              <a:t>Get</a:t>
            </a:r>
            <a:r>
              <a:rPr lang="it-IT" sz="2000" dirty="0" smtClean="0"/>
              <a:t> </a:t>
            </a:r>
            <a:r>
              <a:rPr lang="it-IT" sz="2000" dirty="0" err="1" smtClean="0"/>
              <a:t>Catalog</a:t>
            </a:r>
            <a:r>
              <a:rPr lang="it-IT" sz="2000" dirty="0" smtClean="0"/>
              <a:t>” e “</a:t>
            </a:r>
            <a:r>
              <a:rPr lang="it-IT" sz="2000" dirty="0" err="1" smtClean="0"/>
              <a:t>Submit</a:t>
            </a:r>
            <a:r>
              <a:rPr lang="it-IT" sz="2000" dirty="0" smtClean="0"/>
              <a:t> </a:t>
            </a:r>
            <a:r>
              <a:rPr lang="it-IT" sz="2000" dirty="0" err="1" smtClean="0"/>
              <a:t>Order</a:t>
            </a:r>
            <a:r>
              <a:rPr lang="it-IT" sz="2000" dirty="0" smtClean="0"/>
              <a:t>”</a:t>
            </a:r>
          </a:p>
          <a:p>
            <a:r>
              <a:rPr lang="it-IT" sz="2000" dirty="0" smtClean="0"/>
              <a:t>Ogni sottosistema sfrutta componenti business e tecniche per realizzare lo </a:t>
            </a:r>
            <a:r>
              <a:rPr lang="it-IT" sz="2000" dirty="0" err="1" smtClean="0"/>
              <a:t>use</a:t>
            </a:r>
            <a:r>
              <a:rPr lang="it-IT" sz="2000" dirty="0" smtClean="0"/>
              <a:t> case associato e supportare i servizi business esposti, come ad esempio “</a:t>
            </a:r>
            <a:r>
              <a:rPr lang="it-IT" sz="2000" dirty="0" err="1" smtClean="0"/>
              <a:t>Submit</a:t>
            </a:r>
            <a:r>
              <a:rPr lang="it-IT" sz="2000" dirty="0" smtClean="0"/>
              <a:t> </a:t>
            </a:r>
            <a:r>
              <a:rPr lang="it-IT" sz="2000" dirty="0" err="1" smtClean="0"/>
              <a:t>Order</a:t>
            </a:r>
            <a:r>
              <a:rPr lang="it-IT" sz="2000" dirty="0" smtClean="0"/>
              <a:t>”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Esempio di risultato dell’analisi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 smtClean="0"/>
              <a:t>Dopo</a:t>
            </a:r>
            <a:r>
              <a:rPr lang="en-US" sz="2000" dirty="0" smtClean="0"/>
              <a:t> aver </a:t>
            </a:r>
            <a:r>
              <a:rPr lang="en-US" sz="2000" dirty="0" err="1" smtClean="0"/>
              <a:t>completato</a:t>
            </a:r>
            <a:r>
              <a:rPr lang="en-US" sz="2000" dirty="0" smtClean="0"/>
              <a:t> </a:t>
            </a:r>
            <a:r>
              <a:rPr lang="en-US" sz="2000" dirty="0" err="1" smtClean="0"/>
              <a:t>l’analisi</a:t>
            </a:r>
            <a:r>
              <a:rPr lang="en-US" sz="2000" dirty="0" smtClean="0"/>
              <a:t>, </a:t>
            </a:r>
            <a:r>
              <a:rPr lang="en-US" sz="2000" dirty="0" err="1" smtClean="0"/>
              <a:t>individuiamo</a:t>
            </a:r>
            <a:r>
              <a:rPr lang="en-US" sz="2000" dirty="0" smtClean="0"/>
              <a:t> le </a:t>
            </a:r>
            <a:r>
              <a:rPr lang="en-US" sz="2000" dirty="0" err="1" smtClean="0"/>
              <a:t>seguenti</a:t>
            </a:r>
            <a:r>
              <a:rPr lang="en-US" sz="2000" dirty="0" smtClean="0"/>
              <a:t> </a:t>
            </a:r>
            <a:r>
              <a:rPr lang="en-US" sz="2000" dirty="0" err="1" smtClean="0"/>
              <a:t>componenti</a:t>
            </a:r>
            <a:r>
              <a:rPr lang="en-US" sz="2000" dirty="0" smtClean="0"/>
              <a:t> a </a:t>
            </a:r>
            <a:r>
              <a:rPr lang="en-US" sz="2000" dirty="0" err="1" smtClean="0"/>
              <a:t>grana</a:t>
            </a:r>
            <a:r>
              <a:rPr lang="en-US" sz="2000" dirty="0" smtClean="0"/>
              <a:t> </a:t>
            </a:r>
            <a:r>
              <a:rPr lang="en-US" sz="2000" dirty="0" err="1" smtClean="0"/>
              <a:t>grossa</a:t>
            </a:r>
            <a:r>
              <a:rPr lang="en-US" sz="2000" dirty="0" smtClean="0"/>
              <a:t> </a:t>
            </a:r>
            <a:r>
              <a:rPr lang="en-US" sz="2000" dirty="0" err="1" smtClean="0"/>
              <a:t>che</a:t>
            </a:r>
            <a:r>
              <a:rPr lang="en-US" sz="2000" dirty="0" smtClean="0"/>
              <a:t> </a:t>
            </a:r>
            <a:r>
              <a:rPr lang="en-US" sz="2000" dirty="0" err="1" smtClean="0"/>
              <a:t>saranno</a:t>
            </a:r>
            <a:r>
              <a:rPr lang="en-US" sz="2000" dirty="0" smtClean="0"/>
              <a:t> </a:t>
            </a:r>
            <a:r>
              <a:rPr lang="en-US" sz="2000" dirty="0" err="1" smtClean="0"/>
              <a:t>implementate</a:t>
            </a:r>
            <a:r>
              <a:rPr lang="en-US" sz="2000" dirty="0" smtClean="0"/>
              <a:t> come </a:t>
            </a:r>
            <a:r>
              <a:rPr lang="en-US" sz="2000" dirty="0" err="1" smtClean="0"/>
              <a:t>servizi</a:t>
            </a:r>
            <a:r>
              <a:rPr lang="en-US" sz="2000" dirty="0" smtClean="0"/>
              <a:t>: </a:t>
            </a:r>
          </a:p>
          <a:p>
            <a:r>
              <a:rPr lang="en-US" sz="2000" i="1" dirty="0" smtClean="0"/>
              <a:t>Retailer Service </a:t>
            </a:r>
            <a:r>
              <a:rPr lang="en-US" sz="2000" i="1" dirty="0" err="1" smtClean="0"/>
              <a:t>fornisce</a:t>
            </a:r>
            <a:r>
              <a:rPr lang="en-US" sz="2000" i="1" dirty="0" smtClean="0"/>
              <a:t> le </a:t>
            </a:r>
            <a:r>
              <a:rPr lang="en-US" sz="2000" i="1" dirty="0" err="1" smtClean="0"/>
              <a:t>funzionalità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di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accedere</a:t>
            </a:r>
            <a:r>
              <a:rPr lang="en-US" sz="2000" i="1" dirty="0" smtClean="0"/>
              <a:t> al </a:t>
            </a:r>
            <a:r>
              <a:rPr lang="en-US" sz="2000" i="1" dirty="0" err="1" smtClean="0"/>
              <a:t>catalogo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prodotti</a:t>
            </a:r>
            <a:r>
              <a:rPr lang="en-US" sz="2000" i="1" dirty="0" smtClean="0"/>
              <a:t> e </a:t>
            </a:r>
            <a:r>
              <a:rPr lang="en-US" sz="2000" i="1" dirty="0" err="1" smtClean="0"/>
              <a:t>di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emettere</a:t>
            </a:r>
            <a:r>
              <a:rPr lang="en-US" sz="2000" i="1" dirty="0" smtClean="0"/>
              <a:t> un </a:t>
            </a:r>
            <a:r>
              <a:rPr lang="en-US" sz="2000" i="1" dirty="0" err="1" smtClean="0"/>
              <a:t>ordine</a:t>
            </a:r>
            <a:endParaRPr lang="en-US" sz="2000" i="1" dirty="0" smtClean="0"/>
          </a:p>
          <a:p>
            <a:r>
              <a:rPr lang="en-US" sz="2000" i="1" dirty="0" smtClean="0"/>
              <a:t>Warehouse Service </a:t>
            </a:r>
            <a:r>
              <a:rPr lang="en-US" sz="2000" i="1" dirty="0" err="1" smtClean="0"/>
              <a:t>supporta</a:t>
            </a:r>
            <a:r>
              <a:rPr lang="en-US" sz="2000" i="1" dirty="0" smtClean="0"/>
              <a:t> la </a:t>
            </a:r>
            <a:r>
              <a:rPr lang="en-US" sz="2000" i="1" dirty="0" err="1" smtClean="0"/>
              <a:t>consegna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dei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prodotti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ordinati</a:t>
            </a:r>
            <a:r>
              <a:rPr lang="en-US" sz="2000" i="1" dirty="0" smtClean="0"/>
              <a:t> e </a:t>
            </a:r>
            <a:r>
              <a:rPr lang="en-US" sz="2000" i="1" dirty="0" err="1" smtClean="0"/>
              <a:t>aggiorna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l’iventario</a:t>
            </a:r>
            <a:r>
              <a:rPr lang="en-US" sz="2000" i="1" dirty="0" smtClean="0"/>
              <a:t> del </a:t>
            </a:r>
            <a:r>
              <a:rPr lang="en-US" sz="2000" i="1" dirty="0" err="1" smtClean="0"/>
              <a:t>magazzino</a:t>
            </a:r>
            <a:r>
              <a:rPr lang="en-US" sz="2000" i="1" dirty="0" smtClean="0"/>
              <a:t>. </a:t>
            </a:r>
            <a:r>
              <a:rPr lang="en-US" sz="2000" i="1" dirty="0" err="1" smtClean="0"/>
              <a:t>Quando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l’inventario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scende</a:t>
            </a:r>
            <a:r>
              <a:rPr lang="en-US" sz="2000" i="1" dirty="0" smtClean="0"/>
              <a:t> sotto </a:t>
            </a:r>
            <a:r>
              <a:rPr lang="en-US" sz="2000" i="1" dirty="0" err="1" smtClean="0"/>
              <a:t>una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certa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soglia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esso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sottometterà</a:t>
            </a:r>
            <a:r>
              <a:rPr lang="en-US" sz="2000" i="1" dirty="0" smtClean="0"/>
              <a:t> un </a:t>
            </a:r>
            <a:r>
              <a:rPr lang="en-US" sz="2000" dirty="0" smtClean="0"/>
              <a:t>Purchase Order (PO) </a:t>
            </a:r>
            <a:r>
              <a:rPr lang="en-US" sz="2000" i="1" dirty="0" smtClean="0"/>
              <a:t>al Manufacturer</a:t>
            </a:r>
            <a:endParaRPr lang="en-US" sz="2000" dirty="0" smtClean="0"/>
          </a:p>
          <a:p>
            <a:r>
              <a:rPr lang="en-US" sz="2000" i="1" dirty="0" smtClean="0"/>
              <a:t>Warehouse Callback Service </a:t>
            </a:r>
            <a:r>
              <a:rPr lang="en-US" sz="2000" i="1" dirty="0" err="1" smtClean="0"/>
              <a:t>riceve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una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notifica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dal</a:t>
            </a:r>
            <a:r>
              <a:rPr lang="en-US" sz="2000" i="1" dirty="0" smtClean="0"/>
              <a:t> manufacturer </a:t>
            </a:r>
            <a:r>
              <a:rPr lang="en-US" sz="2000" i="1" dirty="0" err="1" smtClean="0"/>
              <a:t>che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il</a:t>
            </a:r>
            <a:r>
              <a:rPr lang="en-US" sz="2000" i="1" dirty="0" smtClean="0"/>
              <a:t> PO è </a:t>
            </a:r>
            <a:r>
              <a:rPr lang="en-US" sz="2000" i="1" dirty="0" err="1" smtClean="0"/>
              <a:t>stato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processato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Patterns</a:t>
            </a:r>
            <a:r>
              <a:rPr lang="it-IT" dirty="0" smtClean="0"/>
              <a:t> e SOA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0238" y="1123950"/>
            <a:ext cx="5343525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Esempio di risultato dell’analisi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i="1" dirty="0" smtClean="0"/>
              <a:t>Manufacturer Service </a:t>
            </a:r>
            <a:r>
              <a:rPr lang="en-US" sz="2000" i="1" dirty="0" err="1" smtClean="0"/>
              <a:t>accetta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sottomissioni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di</a:t>
            </a:r>
            <a:r>
              <a:rPr lang="en-US" sz="2000" i="1" dirty="0" smtClean="0"/>
              <a:t> PO e </a:t>
            </a:r>
            <a:r>
              <a:rPr lang="en-US" sz="2000" i="1" dirty="0" err="1" smtClean="0"/>
              <a:t>inizia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il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processo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di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manifattura</a:t>
            </a:r>
            <a:r>
              <a:rPr lang="en-US" sz="2000" i="1" dirty="0" smtClean="0"/>
              <a:t>.</a:t>
            </a:r>
          </a:p>
          <a:p>
            <a:r>
              <a:rPr lang="en-US" sz="2000" i="1" dirty="0" smtClean="0"/>
              <a:t>Logging Service </a:t>
            </a:r>
            <a:r>
              <a:rPr lang="en-US" sz="2000" i="1" dirty="0" err="1" smtClean="0"/>
              <a:t>registra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gli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eventi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che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accadono</a:t>
            </a:r>
            <a:r>
              <a:rPr lang="en-US" sz="2000" i="1" dirty="0" smtClean="0"/>
              <a:t> e </a:t>
            </a:r>
            <a:r>
              <a:rPr lang="en-US" sz="2000" i="1" dirty="0" err="1" smtClean="0"/>
              <a:t>supporta</a:t>
            </a:r>
            <a:r>
              <a:rPr lang="en-US" sz="2000" i="1" dirty="0" smtClean="0"/>
              <a:t> la </a:t>
            </a:r>
            <a:r>
              <a:rPr lang="en-US" sz="2000" i="1" dirty="0" err="1" smtClean="0"/>
              <a:t>ricerca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di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eventi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nel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registro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degli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eventi</a:t>
            </a:r>
            <a:endParaRPr lang="en-US" sz="2000" i="1" dirty="0" smtClean="0"/>
          </a:p>
          <a:p>
            <a:endParaRPr lang="en-US" sz="2000" i="1" dirty="0" smtClean="0"/>
          </a:p>
          <a:p>
            <a:r>
              <a:rPr lang="en-US" sz="2000" dirty="0" smtClean="0"/>
              <a:t>E’ a </a:t>
            </a:r>
            <a:r>
              <a:rPr lang="en-US" sz="2000" dirty="0" err="1" smtClean="0"/>
              <a:t>questo</a:t>
            </a:r>
            <a:r>
              <a:rPr lang="en-US" sz="2000" dirty="0" smtClean="0"/>
              <a:t> </a:t>
            </a:r>
            <a:r>
              <a:rPr lang="en-US" sz="2000" dirty="0" err="1" smtClean="0"/>
              <a:t>punto</a:t>
            </a:r>
            <a:r>
              <a:rPr lang="en-US" sz="2000" dirty="0" smtClean="0"/>
              <a:t> </a:t>
            </a:r>
            <a:r>
              <a:rPr lang="en-US" sz="2000" dirty="0" err="1" smtClean="0"/>
              <a:t>che</a:t>
            </a:r>
            <a:r>
              <a:rPr lang="en-US" sz="2000" dirty="0" smtClean="0"/>
              <a:t> I </a:t>
            </a:r>
            <a:r>
              <a:rPr lang="en-US" sz="2000" dirty="0" err="1" smtClean="0"/>
              <a:t>servizi</a:t>
            </a:r>
            <a:r>
              <a:rPr lang="en-US" sz="2000" dirty="0" smtClean="0"/>
              <a:t> a </a:t>
            </a:r>
            <a:r>
              <a:rPr lang="en-US" sz="2000" dirty="0" err="1" smtClean="0"/>
              <a:t>grana</a:t>
            </a:r>
            <a:r>
              <a:rPr lang="en-US" sz="2000" dirty="0" smtClean="0"/>
              <a:t> </a:t>
            </a:r>
            <a:r>
              <a:rPr lang="en-US" sz="2000" dirty="0" err="1" smtClean="0"/>
              <a:t>grossa</a:t>
            </a:r>
            <a:r>
              <a:rPr lang="en-US" sz="2000" dirty="0" smtClean="0"/>
              <a:t> </a:t>
            </a:r>
            <a:r>
              <a:rPr lang="en-US" sz="2000" dirty="0" err="1" smtClean="0"/>
              <a:t>possono</a:t>
            </a:r>
            <a:r>
              <a:rPr lang="en-US" sz="2000" dirty="0" smtClean="0"/>
              <a:t> </a:t>
            </a:r>
            <a:r>
              <a:rPr lang="en-US" sz="2000" dirty="0" err="1" smtClean="0"/>
              <a:t>essere</a:t>
            </a:r>
            <a:r>
              <a:rPr lang="en-US" sz="2000" dirty="0" smtClean="0"/>
              <a:t> </a:t>
            </a:r>
            <a:r>
              <a:rPr lang="en-US" sz="2000" dirty="0" err="1" smtClean="0"/>
              <a:t>composti</a:t>
            </a:r>
            <a:r>
              <a:rPr lang="en-US" sz="2000" dirty="0" smtClean="0"/>
              <a:t> in </a:t>
            </a:r>
            <a:r>
              <a:rPr lang="en-US" sz="2000" dirty="0" err="1" smtClean="0"/>
              <a:t>un’orchestration</a:t>
            </a:r>
            <a:r>
              <a:rPr lang="en-US" sz="2000" dirty="0" smtClean="0"/>
              <a:t>. Tools </a:t>
            </a:r>
            <a:r>
              <a:rPr lang="en-US" sz="2000" dirty="0" err="1" smtClean="0"/>
              <a:t>di</a:t>
            </a:r>
            <a:r>
              <a:rPr lang="en-US" sz="2000" dirty="0" smtClean="0"/>
              <a:t> flow-modeling come IBM </a:t>
            </a:r>
            <a:r>
              <a:rPr lang="en-US" sz="2000" dirty="0" err="1" smtClean="0"/>
              <a:t>WebSphere</a:t>
            </a:r>
            <a:r>
              <a:rPr lang="en-US" sz="2000" dirty="0" smtClean="0"/>
              <a:t> Business Integration </a:t>
            </a:r>
            <a:r>
              <a:rPr lang="en-US" sz="2000" dirty="0" err="1" smtClean="0"/>
              <a:t>possono</a:t>
            </a:r>
            <a:r>
              <a:rPr lang="en-US" sz="2000" dirty="0" smtClean="0"/>
              <a:t> </a:t>
            </a:r>
            <a:r>
              <a:rPr lang="en-US" sz="2000" dirty="0" err="1" smtClean="0"/>
              <a:t>essere</a:t>
            </a:r>
            <a:r>
              <a:rPr lang="en-US" sz="2000" dirty="0" smtClean="0"/>
              <a:t> </a:t>
            </a:r>
            <a:r>
              <a:rPr lang="en-US" sz="2000" dirty="0" err="1" smtClean="0"/>
              <a:t>utilizzati</a:t>
            </a:r>
            <a:r>
              <a:rPr lang="en-US" sz="2000" dirty="0" smtClean="0"/>
              <a:t> a </a:t>
            </a:r>
            <a:r>
              <a:rPr lang="en-US" sz="2000" dirty="0" err="1" smtClean="0"/>
              <a:t>questo</a:t>
            </a:r>
            <a:r>
              <a:rPr lang="en-US" sz="2000" dirty="0" smtClean="0"/>
              <a:t> </a:t>
            </a:r>
            <a:r>
              <a:rPr lang="en-US" sz="2000" dirty="0" err="1" smtClean="0"/>
              <a:t>punto</a:t>
            </a:r>
            <a:r>
              <a:rPr lang="en-US" sz="2000" dirty="0" smtClean="0"/>
              <a:t>.</a:t>
            </a:r>
            <a:endParaRPr lang="it-IT" sz="2000" dirty="0" smtClean="0"/>
          </a:p>
          <a:p>
            <a:pPr>
              <a:buNone/>
            </a:pP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Usare </a:t>
            </a:r>
            <a:r>
              <a:rPr lang="it-IT" dirty="0" err="1" smtClean="0"/>
              <a:t>Application</a:t>
            </a:r>
            <a:r>
              <a:rPr lang="it-IT" dirty="0" smtClean="0"/>
              <a:t> </a:t>
            </a:r>
            <a:r>
              <a:rPr lang="it-IT" dirty="0" err="1" smtClean="0"/>
              <a:t>Patterns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Gli 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</a:t>
            </a:r>
            <a:r>
              <a:rPr lang="it-IT" sz="2000" dirty="0" err="1" smtClean="0"/>
              <a:t>patterns</a:t>
            </a:r>
            <a:r>
              <a:rPr lang="it-IT" sz="2000" dirty="0" smtClean="0"/>
              <a:t> aiutano a strutturare i servizi business e tecnici.</a:t>
            </a:r>
          </a:p>
          <a:p>
            <a:r>
              <a:rPr lang="it-IT" sz="2000" dirty="0" smtClean="0"/>
              <a:t>In questa soluzione semplificata, mostriamo i cinque servizi essenziali al business</a:t>
            </a:r>
          </a:p>
          <a:p>
            <a:pPr lvl="1"/>
            <a:r>
              <a:rPr lang="it-IT" sz="1600" dirty="0" err="1" smtClean="0"/>
              <a:t>Retailer</a:t>
            </a:r>
            <a:r>
              <a:rPr lang="it-IT" sz="1600" dirty="0" smtClean="0"/>
              <a:t> service</a:t>
            </a:r>
          </a:p>
          <a:p>
            <a:pPr lvl="1"/>
            <a:r>
              <a:rPr lang="it-IT" sz="1600" dirty="0" err="1" smtClean="0"/>
              <a:t>Warehouse</a:t>
            </a:r>
            <a:r>
              <a:rPr lang="it-IT" sz="1600" dirty="0" smtClean="0"/>
              <a:t> service</a:t>
            </a:r>
          </a:p>
          <a:p>
            <a:pPr lvl="1"/>
            <a:r>
              <a:rPr lang="it-IT" sz="1600" dirty="0" err="1" smtClean="0"/>
              <a:t>Warehouse</a:t>
            </a:r>
            <a:r>
              <a:rPr lang="it-IT" sz="1600" dirty="0" smtClean="0"/>
              <a:t> </a:t>
            </a:r>
            <a:r>
              <a:rPr lang="it-IT" sz="1600" dirty="0" err="1" smtClean="0"/>
              <a:t>callback</a:t>
            </a:r>
            <a:r>
              <a:rPr lang="it-IT" sz="1600" dirty="0" smtClean="0"/>
              <a:t> service</a:t>
            </a:r>
          </a:p>
          <a:p>
            <a:pPr lvl="1"/>
            <a:r>
              <a:rPr lang="it-IT" sz="1600" dirty="0" err="1" smtClean="0"/>
              <a:t>Logging</a:t>
            </a:r>
            <a:r>
              <a:rPr lang="it-IT" sz="1600" dirty="0" smtClean="0"/>
              <a:t> </a:t>
            </a:r>
            <a:r>
              <a:rPr lang="it-IT" sz="1600" dirty="0" err="1" smtClean="0"/>
              <a:t>facility</a:t>
            </a:r>
            <a:r>
              <a:rPr lang="it-IT" sz="1600" dirty="0" smtClean="0"/>
              <a:t> service</a:t>
            </a:r>
          </a:p>
          <a:p>
            <a:pPr lvl="1"/>
            <a:r>
              <a:rPr lang="it-IT" sz="1600" dirty="0" err="1" smtClean="0"/>
              <a:t>Manifacturer</a:t>
            </a:r>
            <a:r>
              <a:rPr lang="it-IT" sz="1600" dirty="0" smtClean="0"/>
              <a:t> service</a:t>
            </a:r>
          </a:p>
          <a:p>
            <a:pPr lvl="1"/>
            <a:endParaRPr lang="it-IT" sz="1600" dirty="0" smtClean="0"/>
          </a:p>
          <a:p>
            <a:pPr lvl="1">
              <a:buNone/>
            </a:pPr>
            <a:r>
              <a:rPr lang="it-IT" sz="1600" dirty="0" smtClean="0"/>
              <a:t>Tra i servizi interni all’impresa, si userà un </a:t>
            </a:r>
            <a:r>
              <a:rPr lang="it-IT" sz="1600" dirty="0" err="1" smtClean="0"/>
              <a:t>Direct</a:t>
            </a:r>
            <a:r>
              <a:rPr lang="it-IT" sz="1600" dirty="0" smtClean="0"/>
              <a:t> Connection pattern, il più semplice tipo di interazione 1:</a:t>
            </a:r>
            <a:r>
              <a:rPr lang="it-IT" sz="1600" dirty="0" err="1" smtClean="0"/>
              <a:t>1</a:t>
            </a:r>
            <a:r>
              <a:rPr lang="it-IT" sz="1600" dirty="0" smtClean="0"/>
              <a:t>, che permette ad un consumer e ad un provider di comunicare direttamente. Per esempio, quando un </a:t>
            </a:r>
            <a:r>
              <a:rPr lang="it-IT" sz="1600" dirty="0" err="1" smtClean="0"/>
              <a:t>customer</a:t>
            </a:r>
            <a:r>
              <a:rPr lang="it-IT" sz="1600" dirty="0" smtClean="0"/>
              <a:t> sottomette un ordine, il </a:t>
            </a:r>
            <a:r>
              <a:rPr lang="it-IT" sz="1600" dirty="0" err="1" smtClean="0"/>
              <a:t>Retailer</a:t>
            </a:r>
            <a:r>
              <a:rPr lang="it-IT" sz="1600" dirty="0" smtClean="0"/>
              <a:t> Service manderà un messaggio al </a:t>
            </a:r>
            <a:r>
              <a:rPr lang="it-IT" sz="1600" dirty="0" err="1" smtClean="0"/>
              <a:t>Warehouse</a:t>
            </a:r>
            <a:r>
              <a:rPr lang="it-IT" sz="1600" dirty="0" smtClean="0"/>
              <a:t> Service per richiedere l’</a:t>
            </a:r>
            <a:r>
              <a:rPr lang="it-IT" sz="1600" dirty="0" err="1" smtClean="0"/>
              <a:t>evazione</a:t>
            </a:r>
            <a:r>
              <a:rPr lang="it-IT" sz="1600" dirty="0" smtClean="0"/>
              <a:t> dell’ordine</a:t>
            </a:r>
            <a:endParaRPr lang="it-IT" sz="16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Usare </a:t>
            </a:r>
            <a:r>
              <a:rPr lang="it-IT" dirty="0" err="1" smtClean="0"/>
              <a:t>Application</a:t>
            </a:r>
            <a:r>
              <a:rPr lang="it-IT" dirty="0" smtClean="0"/>
              <a:t> </a:t>
            </a:r>
            <a:r>
              <a:rPr lang="it-IT" dirty="0" err="1" smtClean="0"/>
              <a:t>Patterns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1600" dirty="0" smtClean="0"/>
              <a:t>Il pattern </a:t>
            </a:r>
            <a:r>
              <a:rPr lang="it-IT" sz="1600" dirty="0" err="1" smtClean="0"/>
              <a:t>Exposed</a:t>
            </a:r>
            <a:r>
              <a:rPr lang="it-IT" sz="1600" dirty="0" smtClean="0"/>
              <a:t> Router è applicato per la necessità del </a:t>
            </a:r>
            <a:r>
              <a:rPr lang="it-IT" sz="1600" dirty="0" err="1" smtClean="0"/>
              <a:t>Warehouse</a:t>
            </a:r>
            <a:r>
              <a:rPr lang="it-IT" sz="1600" dirty="0" smtClean="0"/>
              <a:t> di dover sottomettere un ordine al </a:t>
            </a:r>
            <a:r>
              <a:rPr lang="it-IT" sz="1600" dirty="0" err="1" smtClean="0"/>
              <a:t>Manifacturer</a:t>
            </a:r>
            <a:r>
              <a:rPr lang="it-IT" sz="1600" dirty="0" smtClean="0"/>
              <a:t>. Questo pattern si applica a soluzioni in cui un’applicazione source inizia un’interazione con una o più applicazioni target</a:t>
            </a:r>
          </a:p>
          <a:p>
            <a:r>
              <a:rPr lang="it-IT" sz="1600" dirty="0" smtClean="0"/>
              <a:t>Il pattern </a:t>
            </a:r>
            <a:r>
              <a:rPr lang="it-IT" sz="1600" dirty="0" err="1" smtClean="0"/>
              <a:t>Exposed</a:t>
            </a:r>
            <a:r>
              <a:rPr lang="it-IT" sz="1600" dirty="0" smtClean="0"/>
              <a:t> </a:t>
            </a:r>
            <a:r>
              <a:rPr lang="it-IT" sz="1600" dirty="0" err="1" smtClean="0"/>
              <a:t>Direct</a:t>
            </a:r>
            <a:r>
              <a:rPr lang="it-IT" sz="1600" dirty="0" smtClean="0"/>
              <a:t> Connection è utilizzato </a:t>
            </a:r>
            <a:r>
              <a:rPr lang="it-IT" sz="1600" dirty="0" err="1" smtClean="0"/>
              <a:t>pedr</a:t>
            </a:r>
            <a:r>
              <a:rPr lang="it-IT" sz="1600" dirty="0" smtClean="0"/>
              <a:t> il </a:t>
            </a:r>
            <a:r>
              <a:rPr lang="it-IT" sz="1600" dirty="0" err="1" smtClean="0"/>
              <a:t>Warehouse</a:t>
            </a:r>
            <a:r>
              <a:rPr lang="it-IT" sz="1600" dirty="0" smtClean="0"/>
              <a:t> </a:t>
            </a:r>
            <a:r>
              <a:rPr lang="it-IT" sz="1600" dirty="0" err="1" smtClean="0"/>
              <a:t>Callback</a:t>
            </a:r>
            <a:r>
              <a:rPr lang="it-IT" sz="1600" dirty="0" smtClean="0"/>
              <a:t> Service. Questo pattern in genere si </a:t>
            </a:r>
            <a:r>
              <a:rPr lang="it-IT" sz="1600" dirty="0" err="1" smtClean="0"/>
              <a:t>utlizza</a:t>
            </a:r>
            <a:r>
              <a:rPr lang="it-IT" sz="1600" dirty="0" smtClean="0"/>
              <a:t> per i servizi che possono essere invocati dall’esterno dell’impresa, da entità esterne come, in questo caso, il </a:t>
            </a:r>
            <a:r>
              <a:rPr lang="it-IT" sz="1600" dirty="0" err="1" smtClean="0"/>
              <a:t>Manifacturer</a:t>
            </a:r>
            <a:r>
              <a:rPr lang="it-IT" sz="1600" dirty="0" smtClean="0"/>
              <a:t>.</a:t>
            </a:r>
            <a:endParaRPr lang="it-IT" sz="16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Usare </a:t>
            </a:r>
            <a:r>
              <a:rPr lang="it-IT" dirty="0" err="1" smtClean="0"/>
              <a:t>Application</a:t>
            </a:r>
            <a:r>
              <a:rPr lang="it-IT" dirty="0" smtClean="0"/>
              <a:t> </a:t>
            </a:r>
            <a:r>
              <a:rPr lang="it-IT" dirty="0" err="1" smtClean="0"/>
              <a:t>Patterns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338968"/>
            <a:ext cx="7043448" cy="4754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Service </a:t>
            </a:r>
            <a:r>
              <a:rPr lang="it-IT" smtClean="0"/>
              <a:t>allocation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Dopo aver identificato i servizi tramite una combinazione di domain </a:t>
            </a:r>
            <a:r>
              <a:rPr lang="it-IT" sz="2000" dirty="0" err="1" smtClean="0"/>
              <a:t>decomposition</a:t>
            </a:r>
            <a:r>
              <a:rPr lang="it-IT" sz="2000" dirty="0" smtClean="0"/>
              <a:t> e goal-service </a:t>
            </a:r>
            <a:r>
              <a:rPr lang="it-IT" sz="2000" dirty="0" err="1" smtClean="0"/>
              <a:t>modeling</a:t>
            </a:r>
            <a:r>
              <a:rPr lang="it-IT" sz="2000" dirty="0" smtClean="0"/>
              <a:t>, adesso vogliamo assicurarci che ogni servizio abbia un corretto “posizionamento”</a:t>
            </a:r>
          </a:p>
          <a:p>
            <a:r>
              <a:rPr lang="it-IT" sz="2000" dirty="0" smtClean="0"/>
              <a:t>La service </a:t>
            </a:r>
            <a:r>
              <a:rPr lang="it-IT" sz="2000" dirty="0" err="1" smtClean="0"/>
              <a:t>allocation</a:t>
            </a:r>
            <a:r>
              <a:rPr lang="it-IT" sz="2000" dirty="0" smtClean="0"/>
              <a:t> si chiede quali componenti forniranno un dato servizio ed il suo management</a:t>
            </a:r>
          </a:p>
          <a:p>
            <a:r>
              <a:rPr lang="it-IT" sz="2000" dirty="0" smtClean="0"/>
              <a:t>I </a:t>
            </a:r>
            <a:r>
              <a:rPr lang="it-IT" sz="2000" dirty="0" err="1" smtClean="0"/>
              <a:t>consumers</a:t>
            </a:r>
            <a:r>
              <a:rPr lang="it-IT" sz="2000" dirty="0" smtClean="0"/>
              <a:t> vogliono la flessibilità di poter rimpiazzare un’implementazione sulla base di nuovi requisiti funzionali, non funzionali o economici</a:t>
            </a:r>
          </a:p>
          <a:p>
            <a:r>
              <a:rPr lang="it-IT" sz="2000" dirty="0" smtClean="0"/>
              <a:t>D’altra parte i </a:t>
            </a:r>
            <a:r>
              <a:rPr lang="it-IT" sz="2000" dirty="0" err="1" smtClean="0"/>
              <a:t>providers</a:t>
            </a:r>
            <a:r>
              <a:rPr lang="it-IT" sz="2000" dirty="0" smtClean="0"/>
              <a:t> vogliono poter implementare le </a:t>
            </a:r>
            <a:r>
              <a:rPr lang="it-IT" sz="2000" dirty="0" err="1" smtClean="0"/>
              <a:t>interfaccesulla</a:t>
            </a:r>
            <a:r>
              <a:rPr lang="it-IT" sz="2000" dirty="0" smtClean="0"/>
              <a:t> base di componenti esistenti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Service </a:t>
            </a:r>
            <a:r>
              <a:rPr lang="it-IT" dirty="0" err="1" smtClean="0"/>
              <a:t>allocation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3691" y="1348485"/>
            <a:ext cx="7150717" cy="45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Component</a:t>
            </a:r>
            <a:r>
              <a:rPr lang="it-IT" dirty="0" smtClean="0"/>
              <a:t> </a:t>
            </a:r>
            <a:r>
              <a:rPr lang="it-IT" dirty="0" err="1" smtClean="0"/>
              <a:t>Specification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Con l’analisi di sottosistema, abbiamo identificato le interfacce dei sottosistemi, i system </a:t>
            </a:r>
            <a:r>
              <a:rPr lang="it-IT" sz="2000" dirty="0" err="1" smtClean="0"/>
              <a:t>use</a:t>
            </a:r>
            <a:r>
              <a:rPr lang="it-IT" sz="2000" dirty="0" smtClean="0"/>
              <a:t> </a:t>
            </a:r>
            <a:r>
              <a:rPr lang="it-IT" sz="2000" dirty="0" err="1" smtClean="0"/>
              <a:t>cases</a:t>
            </a:r>
            <a:r>
              <a:rPr lang="it-IT" sz="2000" dirty="0" smtClean="0"/>
              <a:t> ed i </a:t>
            </a:r>
            <a:r>
              <a:rPr lang="it-IT" sz="2000" dirty="0" err="1" smtClean="0"/>
              <a:t>technical</a:t>
            </a:r>
            <a:r>
              <a:rPr lang="it-IT" sz="2000" dirty="0" smtClean="0"/>
              <a:t> </a:t>
            </a:r>
            <a:r>
              <a:rPr lang="it-IT" sz="2000" dirty="0" err="1" smtClean="0"/>
              <a:t>use</a:t>
            </a:r>
            <a:r>
              <a:rPr lang="it-IT" sz="2000" dirty="0" smtClean="0"/>
              <a:t> case, le loro </a:t>
            </a:r>
            <a:r>
              <a:rPr lang="it-IT" sz="2000" dirty="0" err="1" smtClean="0"/>
              <a:t>iterdipendenze</a:t>
            </a:r>
            <a:r>
              <a:rPr lang="it-IT" sz="2000" dirty="0" smtClean="0"/>
              <a:t> e il loro flusso</a:t>
            </a:r>
          </a:p>
          <a:p>
            <a:r>
              <a:rPr lang="it-IT" sz="2000" dirty="0" smtClean="0"/>
              <a:t>Con la service </a:t>
            </a:r>
            <a:r>
              <a:rPr lang="it-IT" sz="2000" dirty="0" err="1" smtClean="0"/>
              <a:t>allocation</a:t>
            </a:r>
            <a:r>
              <a:rPr lang="it-IT" sz="2000" dirty="0" smtClean="0"/>
              <a:t> abbiamo identificato quali componenti implementano ogni servizio</a:t>
            </a:r>
          </a:p>
          <a:p>
            <a:r>
              <a:rPr lang="it-IT" sz="2000" dirty="0" smtClean="0"/>
              <a:t>Con la </a:t>
            </a:r>
            <a:r>
              <a:rPr lang="it-IT" sz="2000" dirty="0" err="1" smtClean="0"/>
              <a:t>component</a:t>
            </a:r>
            <a:r>
              <a:rPr lang="it-IT" sz="2000" dirty="0" smtClean="0"/>
              <a:t> </a:t>
            </a:r>
            <a:r>
              <a:rPr lang="it-IT" sz="2000" dirty="0" err="1" smtClean="0"/>
              <a:t>specification</a:t>
            </a:r>
            <a:r>
              <a:rPr lang="it-IT" sz="2000" dirty="0" smtClean="0"/>
              <a:t> per ogni componente occorre specificare le proprietà e le regole che devono soddisfare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Component</a:t>
            </a:r>
            <a:r>
              <a:rPr lang="it-IT" dirty="0" smtClean="0"/>
              <a:t> </a:t>
            </a:r>
            <a:r>
              <a:rPr lang="it-IT" dirty="0" err="1" smtClean="0"/>
              <a:t>Specification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2350" y="1394692"/>
            <a:ext cx="6478042" cy="3978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Patterns</a:t>
            </a:r>
            <a:r>
              <a:rPr lang="it-IT" dirty="0" smtClean="0"/>
              <a:t> per strutturare componenti e servizi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Possiamo usare i </a:t>
            </a:r>
            <a:r>
              <a:rPr lang="it-IT" sz="2000" dirty="0" err="1" smtClean="0"/>
              <a:t>runtime</a:t>
            </a:r>
            <a:r>
              <a:rPr lang="it-IT" sz="2000" dirty="0" smtClean="0"/>
              <a:t> </a:t>
            </a:r>
            <a:r>
              <a:rPr lang="it-IT" sz="2000" dirty="0" err="1" smtClean="0"/>
              <a:t>patterns</a:t>
            </a:r>
            <a:r>
              <a:rPr lang="it-IT" sz="2000" dirty="0" smtClean="0"/>
              <a:t> per stabilire la struttura </a:t>
            </a:r>
            <a:r>
              <a:rPr lang="it-IT" sz="2000" dirty="0" err="1" smtClean="0"/>
              <a:t>middleware</a:t>
            </a:r>
            <a:r>
              <a:rPr lang="it-IT" sz="2000" dirty="0" smtClean="0"/>
              <a:t> necessaria a supportare i servizi identificati</a:t>
            </a:r>
          </a:p>
          <a:p>
            <a:r>
              <a:rPr lang="it-IT" sz="2000" dirty="0" smtClean="0"/>
              <a:t>Quindi possiamo assegnare ogni servizio ad un nodo </a:t>
            </a:r>
            <a:r>
              <a:rPr lang="it-IT" sz="2000" dirty="0" err="1" smtClean="0"/>
              <a:t>middleware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Applicare i </a:t>
            </a:r>
            <a:r>
              <a:rPr lang="it-IT" dirty="0" err="1" smtClean="0"/>
              <a:t>runtime</a:t>
            </a:r>
            <a:r>
              <a:rPr lang="it-IT" dirty="0" smtClean="0"/>
              <a:t> </a:t>
            </a:r>
            <a:r>
              <a:rPr lang="it-IT" dirty="0" err="1" smtClean="0"/>
              <a:t>patterns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293590"/>
            <a:ext cx="6552728" cy="4858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Patterns</a:t>
            </a:r>
            <a:r>
              <a:rPr lang="it-IT" dirty="0" smtClean="0"/>
              <a:t> e SOA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340768"/>
            <a:ext cx="6563016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Es. di applicazione dei </a:t>
            </a:r>
            <a:r>
              <a:rPr lang="it-IT" dirty="0" err="1" smtClean="0"/>
              <a:t>runtime</a:t>
            </a:r>
            <a:r>
              <a:rPr lang="it-IT" dirty="0" smtClean="0"/>
              <a:t> </a:t>
            </a:r>
            <a:r>
              <a:rPr lang="it-IT" dirty="0" err="1" smtClean="0"/>
              <a:t>patterns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Tre distinti </a:t>
            </a:r>
            <a:r>
              <a:rPr lang="it-IT" sz="2000" dirty="0" err="1" smtClean="0"/>
              <a:t>runtime</a:t>
            </a:r>
            <a:r>
              <a:rPr lang="it-IT" sz="2000" dirty="0" smtClean="0"/>
              <a:t> </a:t>
            </a:r>
            <a:r>
              <a:rPr lang="it-IT" sz="2000" dirty="0" err="1" smtClean="0"/>
              <a:t>patterns</a:t>
            </a:r>
            <a:endParaRPr lang="it-IT" sz="2000" dirty="0" smtClean="0"/>
          </a:p>
          <a:p>
            <a:r>
              <a:rPr lang="it-IT" sz="2000" dirty="0" smtClean="0"/>
              <a:t>Per l’interazione U2B, abbiamo la variazione 1 dello Stand Alone Single </a:t>
            </a:r>
            <a:r>
              <a:rPr lang="it-IT" sz="2000" dirty="0" err="1" smtClean="0"/>
              <a:t>Channel</a:t>
            </a:r>
            <a:r>
              <a:rPr lang="it-IT" sz="2000" dirty="0" smtClean="0"/>
              <a:t> </a:t>
            </a:r>
            <a:r>
              <a:rPr lang="it-IT" sz="2000" dirty="0" err="1" smtClean="0"/>
              <a:t>runtime</a:t>
            </a:r>
            <a:r>
              <a:rPr lang="it-IT" sz="2000" dirty="0" smtClean="0"/>
              <a:t> pattern. Questa variazione usa un Web Server </a:t>
            </a:r>
            <a:r>
              <a:rPr lang="it-IT" sz="2000" dirty="0" err="1" smtClean="0"/>
              <a:t>redirector</a:t>
            </a:r>
            <a:r>
              <a:rPr lang="it-IT" sz="2000" dirty="0" smtClean="0"/>
              <a:t> che contiene un Web server ed un 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server, che </a:t>
            </a:r>
            <a:r>
              <a:rPr lang="it-IT" sz="2000" dirty="0" err="1" smtClean="0"/>
              <a:t>splitta</a:t>
            </a:r>
            <a:r>
              <a:rPr lang="it-IT" sz="2000" dirty="0" smtClean="0"/>
              <a:t> le funzioni di 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server su due macchine. L’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server risiede nella rete interna, per ragioni di sicurezza, e il suo nodo realizzerà sia la logica di presentazione che di business</a:t>
            </a:r>
          </a:p>
          <a:p>
            <a:r>
              <a:rPr lang="it-IT" sz="2000" dirty="0" smtClean="0"/>
              <a:t>Il Web server fornisce pagine statiche, ed un Web server </a:t>
            </a:r>
            <a:r>
              <a:rPr lang="it-IT" sz="2000" dirty="0" err="1" smtClean="0"/>
              <a:t>redirector</a:t>
            </a:r>
            <a:r>
              <a:rPr lang="it-IT" sz="2000" dirty="0" smtClean="0"/>
              <a:t> è usato per </a:t>
            </a:r>
            <a:r>
              <a:rPr lang="it-IT" sz="2000" dirty="0" err="1" smtClean="0"/>
              <a:t>forwardare</a:t>
            </a:r>
            <a:r>
              <a:rPr lang="it-IT" sz="2000" dirty="0" smtClean="0"/>
              <a:t> le richieste dal Web server all’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server</a:t>
            </a:r>
          </a:p>
          <a:p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Es. di </a:t>
            </a:r>
            <a:r>
              <a:rPr lang="it-IT" dirty="0" err="1" smtClean="0"/>
              <a:t>runtime</a:t>
            </a:r>
            <a:r>
              <a:rPr lang="it-IT" dirty="0" smtClean="0"/>
              <a:t> </a:t>
            </a:r>
            <a:r>
              <a:rPr lang="it-IT" dirty="0" err="1" smtClean="0"/>
              <a:t>patterns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Per l’interazione tra i servizi interni all’organizzazione, è utilizzato il </a:t>
            </a:r>
            <a:r>
              <a:rPr lang="it-IT" sz="2000" dirty="0" err="1" smtClean="0"/>
              <a:t>Direct</a:t>
            </a:r>
            <a:r>
              <a:rPr lang="it-IT" sz="2000" dirty="0" smtClean="0"/>
              <a:t> Connection </a:t>
            </a:r>
            <a:r>
              <a:rPr lang="it-IT" sz="2000" dirty="0" err="1" smtClean="0"/>
              <a:t>runtime</a:t>
            </a:r>
            <a:r>
              <a:rPr lang="it-IT" sz="2000" dirty="0" smtClean="0"/>
              <a:t> pattern. I connettori forniscono la connettività tra due componenti</a:t>
            </a:r>
          </a:p>
          <a:p>
            <a:r>
              <a:rPr lang="it-IT" sz="2000" dirty="0" smtClean="0"/>
              <a:t>L’</a:t>
            </a:r>
            <a:r>
              <a:rPr lang="it-IT" sz="2000" dirty="0" err="1" smtClean="0"/>
              <a:t>Exposed</a:t>
            </a:r>
            <a:r>
              <a:rPr lang="it-IT" sz="2000" dirty="0" smtClean="0"/>
              <a:t> </a:t>
            </a:r>
            <a:r>
              <a:rPr lang="it-IT" sz="2000" dirty="0" err="1" smtClean="0"/>
              <a:t>Direct</a:t>
            </a:r>
            <a:r>
              <a:rPr lang="it-IT" sz="2000" dirty="0" smtClean="0"/>
              <a:t> Connection </a:t>
            </a:r>
            <a:r>
              <a:rPr lang="it-IT" sz="2000" dirty="0" err="1" smtClean="0"/>
              <a:t>runtime</a:t>
            </a:r>
            <a:r>
              <a:rPr lang="it-IT" sz="2000" dirty="0" smtClean="0"/>
              <a:t> pattern fornisce la connettività per i servizi esterni al </a:t>
            </a:r>
            <a:r>
              <a:rPr lang="it-IT" sz="2000" dirty="0" err="1" smtClean="0"/>
              <a:t>logging</a:t>
            </a:r>
            <a:r>
              <a:rPr lang="it-IT" sz="2000" dirty="0" smtClean="0"/>
              <a:t> </a:t>
            </a:r>
            <a:r>
              <a:rPr lang="it-IT" sz="2000" dirty="0" err="1" smtClean="0"/>
              <a:t>facilitator</a:t>
            </a:r>
            <a:endParaRPr lang="it-IT" sz="2000" dirty="0" smtClean="0"/>
          </a:p>
          <a:p>
            <a:r>
              <a:rPr lang="it-IT" sz="2000" dirty="0" smtClean="0"/>
              <a:t>Per l’interazione B2B, è utilizzata la variazione Router dell’</a:t>
            </a:r>
            <a:r>
              <a:rPr lang="it-IT" sz="2000" dirty="0" err="1" smtClean="0"/>
              <a:t>Exposed</a:t>
            </a:r>
            <a:r>
              <a:rPr lang="it-IT" sz="2000" dirty="0" smtClean="0"/>
              <a:t> Broker </a:t>
            </a:r>
            <a:r>
              <a:rPr lang="it-IT" sz="2000" dirty="0" err="1" smtClean="0"/>
              <a:t>runtime</a:t>
            </a:r>
            <a:r>
              <a:rPr lang="it-IT" sz="2000" dirty="0" smtClean="0"/>
              <a:t> pattern. Il router può operare il </a:t>
            </a:r>
            <a:r>
              <a:rPr lang="it-IT" sz="2000" dirty="0" err="1" smtClean="0"/>
              <a:t>routing</a:t>
            </a:r>
            <a:r>
              <a:rPr lang="it-IT" sz="2000" dirty="0" smtClean="0"/>
              <a:t> intelligente verso un servizio target alla volta. </a:t>
            </a:r>
          </a:p>
          <a:p>
            <a:r>
              <a:rPr lang="it-IT" sz="2000" dirty="0" smtClean="0"/>
              <a:t>Queste sono solo alcune tra le alternative possibili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Technology</a:t>
            </a:r>
            <a:r>
              <a:rPr lang="it-IT" dirty="0" smtClean="0"/>
              <a:t> </a:t>
            </a:r>
            <a:r>
              <a:rPr lang="it-IT" dirty="0" err="1" smtClean="0"/>
              <a:t>realization</a:t>
            </a:r>
            <a:r>
              <a:rPr lang="it-IT" dirty="0" smtClean="0"/>
              <a:t> </a:t>
            </a:r>
            <a:r>
              <a:rPr lang="it-IT" dirty="0" err="1" smtClean="0"/>
              <a:t>mapping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Adesso occorre specificare l’implementazione delle componenti dei servizi</a:t>
            </a:r>
          </a:p>
          <a:p>
            <a:r>
              <a:rPr lang="it-IT" sz="2000" dirty="0" smtClean="0"/>
              <a:t>Possiamo utilizzare materiale già esistente, o acquistarne di nuovo</a:t>
            </a:r>
          </a:p>
          <a:p>
            <a:r>
              <a:rPr lang="it-IT" sz="2000" dirty="0" smtClean="0"/>
              <a:t>In generale, le alternative sono le seguenti:</a:t>
            </a:r>
          </a:p>
          <a:p>
            <a:r>
              <a:rPr lang="en-US" sz="2000" dirty="0" err="1" smtClean="0"/>
              <a:t>Costruire</a:t>
            </a:r>
            <a:r>
              <a:rPr lang="en-US" sz="2000" dirty="0" smtClean="0"/>
              <a:t> </a:t>
            </a:r>
            <a:r>
              <a:rPr lang="en-US" sz="2000" dirty="0" err="1" smtClean="0"/>
              <a:t>nuove</a:t>
            </a:r>
            <a:r>
              <a:rPr lang="en-US" sz="2000" dirty="0" smtClean="0"/>
              <a:t> </a:t>
            </a:r>
            <a:r>
              <a:rPr lang="en-US" sz="2000" dirty="0" err="1" smtClean="0"/>
              <a:t>funzionalità</a:t>
            </a:r>
            <a:r>
              <a:rPr lang="en-US" sz="2000" dirty="0" smtClean="0"/>
              <a:t> </a:t>
            </a:r>
            <a:r>
              <a:rPr lang="en-US" sz="2000" dirty="0" err="1" smtClean="0"/>
              <a:t>su</a:t>
            </a:r>
            <a:r>
              <a:rPr lang="en-US" sz="2000" dirty="0" smtClean="0"/>
              <a:t> software </a:t>
            </a:r>
            <a:r>
              <a:rPr lang="en-US" sz="2000" dirty="0" err="1" smtClean="0"/>
              <a:t>esistente</a:t>
            </a:r>
            <a:r>
              <a:rPr lang="en-US" sz="2000" dirty="0" smtClean="0"/>
              <a:t>.</a:t>
            </a:r>
          </a:p>
          <a:p>
            <a:r>
              <a:rPr lang="en-US" sz="2000" dirty="0" err="1" smtClean="0"/>
              <a:t>Trasformare</a:t>
            </a:r>
            <a:r>
              <a:rPr lang="en-US" sz="2000" dirty="0" smtClean="0"/>
              <a:t> </a:t>
            </a:r>
            <a:r>
              <a:rPr lang="en-US" sz="2000" dirty="0" err="1" smtClean="0"/>
              <a:t>vecchi</a:t>
            </a:r>
            <a:r>
              <a:rPr lang="en-US" sz="2000" dirty="0" smtClean="0"/>
              <a:t> </a:t>
            </a:r>
            <a:r>
              <a:rPr lang="en-US" sz="2000" dirty="0" err="1" smtClean="0"/>
              <a:t>sistemi</a:t>
            </a:r>
            <a:r>
              <a:rPr lang="en-US" sz="2000" dirty="0" smtClean="0"/>
              <a:t> per </a:t>
            </a:r>
            <a:r>
              <a:rPr lang="en-US" sz="2000" dirty="0" err="1" smtClean="0"/>
              <a:t>riusarne</a:t>
            </a:r>
            <a:r>
              <a:rPr lang="en-US" sz="2000" dirty="0" smtClean="0"/>
              <a:t> le </a:t>
            </a:r>
            <a:r>
              <a:rPr lang="en-US" sz="2000" dirty="0" err="1" smtClean="0"/>
              <a:t>funzionalità</a:t>
            </a:r>
            <a:r>
              <a:rPr lang="en-US" sz="2000" dirty="0" smtClean="0"/>
              <a:t> in forma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servizi</a:t>
            </a:r>
            <a:endParaRPr lang="en-US" sz="2000" dirty="0" smtClean="0"/>
          </a:p>
          <a:p>
            <a:r>
              <a:rPr lang="en-US" sz="2000" dirty="0" err="1" smtClean="0"/>
              <a:t>Integrare</a:t>
            </a:r>
            <a:r>
              <a:rPr lang="en-US" sz="2000" dirty="0" smtClean="0"/>
              <a:t> </a:t>
            </a:r>
            <a:r>
              <a:rPr lang="en-US" sz="2000" dirty="0" err="1" smtClean="0"/>
              <a:t>sistemi</a:t>
            </a:r>
            <a:r>
              <a:rPr lang="en-US" sz="2000" dirty="0" smtClean="0"/>
              <a:t> legacy</a:t>
            </a:r>
          </a:p>
          <a:p>
            <a:r>
              <a:rPr lang="en-US" sz="2000" dirty="0" err="1" smtClean="0"/>
              <a:t>Comprare</a:t>
            </a:r>
            <a:r>
              <a:rPr lang="en-US" sz="2000" dirty="0" smtClean="0"/>
              <a:t> e </a:t>
            </a:r>
            <a:r>
              <a:rPr lang="en-US" sz="2000" dirty="0" err="1" smtClean="0"/>
              <a:t>integrare</a:t>
            </a:r>
            <a:r>
              <a:rPr lang="en-US" sz="2000" dirty="0" smtClean="0"/>
              <a:t> </a:t>
            </a:r>
            <a:r>
              <a:rPr lang="en-US" sz="2000" dirty="0" err="1" smtClean="0"/>
              <a:t>prodotti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terze</a:t>
            </a:r>
            <a:r>
              <a:rPr lang="en-US" sz="2000" dirty="0" smtClean="0"/>
              <a:t> </a:t>
            </a:r>
            <a:r>
              <a:rPr lang="en-US" sz="2000" dirty="0" err="1" smtClean="0"/>
              <a:t>parti</a:t>
            </a:r>
            <a:endParaRPr lang="en-US" sz="2000" dirty="0" smtClean="0"/>
          </a:p>
          <a:p>
            <a:r>
              <a:rPr lang="en-US" sz="2000" dirty="0" err="1" smtClean="0"/>
              <a:t>Usare</a:t>
            </a:r>
            <a:r>
              <a:rPr lang="en-US" sz="2000" dirty="0" smtClean="0"/>
              <a:t> </a:t>
            </a:r>
            <a:r>
              <a:rPr lang="en-US" sz="2000" dirty="0" err="1" smtClean="0"/>
              <a:t>parzialmente</a:t>
            </a:r>
            <a:r>
              <a:rPr lang="en-US" sz="2000" dirty="0" smtClean="0"/>
              <a:t> </a:t>
            </a:r>
            <a:r>
              <a:rPr lang="en-US" sz="2000" dirty="0" err="1" smtClean="0"/>
              <a:t>risorse</a:t>
            </a:r>
            <a:r>
              <a:rPr lang="en-US" sz="2000" dirty="0" smtClean="0"/>
              <a:t> </a:t>
            </a:r>
            <a:r>
              <a:rPr lang="en-US" sz="2000" dirty="0" err="1" smtClean="0"/>
              <a:t>esterne</a:t>
            </a:r>
            <a:r>
              <a:rPr lang="en-US" sz="2000" dirty="0" smtClean="0"/>
              <a:t>, </a:t>
            </a:r>
            <a:r>
              <a:rPr lang="en-US" sz="2000" dirty="0" err="1" smtClean="0"/>
              <a:t>specialmente</a:t>
            </a:r>
            <a:r>
              <a:rPr lang="en-US" sz="2000" dirty="0" smtClean="0"/>
              <a:t> via Web services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Applicare il </a:t>
            </a:r>
            <a:r>
              <a:rPr lang="it-IT" dirty="0" err="1" smtClean="0"/>
              <a:t>Product</a:t>
            </a:r>
            <a:r>
              <a:rPr lang="it-IT" dirty="0" smtClean="0"/>
              <a:t> </a:t>
            </a:r>
            <a:r>
              <a:rPr lang="it-IT" dirty="0" err="1" smtClean="0"/>
              <a:t>Mapping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282556"/>
            <a:ext cx="6480720" cy="4829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Applicare il </a:t>
            </a:r>
            <a:r>
              <a:rPr lang="it-IT" dirty="0" err="1" smtClean="0"/>
              <a:t>product</a:t>
            </a:r>
            <a:r>
              <a:rPr lang="it-IT" dirty="0" smtClean="0"/>
              <a:t> </a:t>
            </a:r>
            <a:r>
              <a:rPr lang="it-IT" smtClean="0"/>
              <a:t>mapping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9942" y="1741604"/>
            <a:ext cx="7594506" cy="3991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Patterns</a:t>
            </a:r>
            <a:r>
              <a:rPr lang="it-IT" dirty="0" smtClean="0"/>
              <a:t> e SOA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Il Self-Service business pattern </a:t>
            </a:r>
            <a:r>
              <a:rPr lang="en-US" sz="2000" dirty="0" err="1" smtClean="0"/>
              <a:t>permette</a:t>
            </a:r>
            <a:r>
              <a:rPr lang="en-US" sz="2000" dirty="0" smtClean="0"/>
              <a:t> </a:t>
            </a:r>
            <a:r>
              <a:rPr lang="en-US" sz="2000" dirty="0" err="1" smtClean="0"/>
              <a:t>agli</a:t>
            </a:r>
            <a:r>
              <a:rPr lang="en-US" sz="2000" dirty="0" smtClean="0"/>
              <a:t> </a:t>
            </a:r>
            <a:r>
              <a:rPr lang="en-US" sz="2000" dirty="0" err="1" smtClean="0"/>
              <a:t>utenti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interagire</a:t>
            </a:r>
            <a:r>
              <a:rPr lang="en-US" sz="2000" dirty="0" smtClean="0"/>
              <a:t> con </a:t>
            </a:r>
            <a:r>
              <a:rPr lang="en-US" sz="2000" dirty="0" err="1" smtClean="0"/>
              <a:t>i</a:t>
            </a:r>
            <a:r>
              <a:rPr lang="en-US" sz="2000" dirty="0" smtClean="0"/>
              <a:t> business services. </a:t>
            </a:r>
          </a:p>
          <a:p>
            <a:r>
              <a:rPr lang="en-US" sz="2000" dirty="0" smtClean="0"/>
              <a:t>Il Collaboration pattern </a:t>
            </a:r>
            <a:r>
              <a:rPr lang="en-US" sz="2000" dirty="0" err="1" smtClean="0"/>
              <a:t>permette</a:t>
            </a:r>
            <a:r>
              <a:rPr lang="en-US" sz="2000" dirty="0" smtClean="0"/>
              <a:t> le </a:t>
            </a:r>
            <a:r>
              <a:rPr lang="en-US" sz="2000" dirty="0" err="1" smtClean="0"/>
              <a:t>collaborazioni</a:t>
            </a:r>
            <a:r>
              <a:rPr lang="en-US" sz="2000" dirty="0" smtClean="0"/>
              <a:t> </a:t>
            </a:r>
            <a:r>
              <a:rPr lang="en-US" sz="2000" dirty="0" err="1" smtClean="0"/>
              <a:t>tra</a:t>
            </a:r>
            <a:r>
              <a:rPr lang="en-US" sz="2000" dirty="0" smtClean="0"/>
              <a:t> business</a:t>
            </a:r>
          </a:p>
          <a:p>
            <a:r>
              <a:rPr lang="en-US" sz="2000" dirty="0" smtClean="0"/>
              <a:t>partners </a:t>
            </a:r>
            <a:r>
              <a:rPr lang="en-US" sz="2000" dirty="0" err="1" smtClean="0"/>
              <a:t>che</a:t>
            </a:r>
            <a:r>
              <a:rPr lang="en-US" sz="2000" dirty="0" smtClean="0"/>
              <a:t> in parte </a:t>
            </a:r>
            <a:r>
              <a:rPr lang="en-US" sz="2000" dirty="0" err="1" smtClean="0"/>
              <a:t>coinvolgono</a:t>
            </a:r>
            <a:r>
              <a:rPr lang="en-US" sz="2000" dirty="0" smtClean="0"/>
              <a:t> </a:t>
            </a:r>
            <a:r>
              <a:rPr lang="en-US" sz="2000" dirty="0" err="1" smtClean="0"/>
              <a:t>l’integrazione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servizi</a:t>
            </a:r>
            <a:r>
              <a:rPr lang="en-US" sz="2000" dirty="0" smtClean="0"/>
              <a:t> e in parte </a:t>
            </a:r>
            <a:r>
              <a:rPr lang="en-US" sz="2000" dirty="0" err="1" smtClean="0"/>
              <a:t>coinvolgono</a:t>
            </a:r>
            <a:r>
              <a:rPr lang="en-US" sz="2000" dirty="0" smtClean="0"/>
              <a:t> </a:t>
            </a:r>
            <a:r>
              <a:rPr lang="en-US" sz="2000" dirty="0" err="1" smtClean="0"/>
              <a:t>persone</a:t>
            </a:r>
            <a:r>
              <a:rPr lang="en-US" sz="2000" dirty="0" smtClean="0"/>
              <a:t> e workflow</a:t>
            </a:r>
          </a:p>
          <a:p>
            <a:r>
              <a:rPr lang="en-US" sz="2000" dirty="0" err="1" smtClean="0"/>
              <a:t>L’Extended</a:t>
            </a:r>
            <a:r>
              <a:rPr lang="en-US" sz="2000" dirty="0" smtClean="0"/>
              <a:t> Enterprise business pattern </a:t>
            </a:r>
            <a:r>
              <a:rPr lang="en-US" sz="2000" dirty="0" err="1" smtClean="0"/>
              <a:t>permette</a:t>
            </a:r>
            <a:r>
              <a:rPr lang="en-US" sz="2000" dirty="0" smtClean="0"/>
              <a:t> ad un business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interagire</a:t>
            </a:r>
            <a:r>
              <a:rPr lang="en-US" sz="2000" dirty="0" smtClean="0"/>
              <a:t> con </a:t>
            </a:r>
            <a:r>
              <a:rPr lang="en-US" sz="2000" dirty="0" err="1" smtClean="0"/>
              <a:t>altri</a:t>
            </a:r>
            <a:r>
              <a:rPr lang="en-US" sz="2000" dirty="0" smtClean="0"/>
              <a:t> business services. </a:t>
            </a:r>
          </a:p>
          <a:p>
            <a:r>
              <a:rPr lang="en-US" sz="2000" dirty="0" err="1" smtClean="0"/>
              <a:t>Questi</a:t>
            </a:r>
            <a:r>
              <a:rPr lang="en-US" sz="2000" dirty="0" smtClean="0"/>
              <a:t> Business patterns </a:t>
            </a:r>
            <a:r>
              <a:rPr lang="en-US" sz="2000" dirty="0" err="1" smtClean="0"/>
              <a:t>sono</a:t>
            </a:r>
            <a:r>
              <a:rPr lang="en-US" sz="2000" dirty="0" smtClean="0"/>
              <a:t> </a:t>
            </a:r>
            <a:r>
              <a:rPr lang="en-US" sz="2000" dirty="0" err="1" smtClean="0"/>
              <a:t>combinati</a:t>
            </a:r>
            <a:r>
              <a:rPr lang="en-US" sz="2000" dirty="0" smtClean="0"/>
              <a:t> al front-end </a:t>
            </a:r>
            <a:r>
              <a:rPr lang="en-US" sz="2000" dirty="0" err="1" smtClean="0"/>
              <a:t>usando</a:t>
            </a:r>
            <a:r>
              <a:rPr lang="en-US" sz="2000" dirty="0" smtClean="0"/>
              <a:t> Access Integration pattern e al back-end </a:t>
            </a:r>
            <a:r>
              <a:rPr lang="en-US" sz="2000" dirty="0" err="1" smtClean="0"/>
              <a:t>usando</a:t>
            </a:r>
            <a:r>
              <a:rPr lang="en-US" sz="2000" dirty="0" smtClean="0"/>
              <a:t> Application Integration pattern.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Example</a:t>
            </a:r>
            <a:r>
              <a:rPr lang="it-IT" dirty="0" smtClean="0"/>
              <a:t>: </a:t>
            </a:r>
            <a:r>
              <a:rPr lang="it-IT" dirty="0" err="1" smtClean="0"/>
              <a:t>Supply</a:t>
            </a:r>
            <a:r>
              <a:rPr lang="it-IT" dirty="0" smtClean="0"/>
              <a:t> </a:t>
            </a:r>
            <a:r>
              <a:rPr lang="it-IT" dirty="0" err="1" smtClean="0"/>
              <a:t>Chain</a:t>
            </a:r>
            <a:r>
              <a:rPr lang="it-IT" dirty="0" smtClean="0"/>
              <a:t> Management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Scenario di business: </a:t>
            </a:r>
            <a:r>
              <a:rPr lang="it-IT" sz="2000" dirty="0" err="1" smtClean="0"/>
              <a:t>Supply</a:t>
            </a:r>
            <a:r>
              <a:rPr lang="it-IT" sz="2000" dirty="0" smtClean="0"/>
              <a:t> </a:t>
            </a:r>
            <a:r>
              <a:rPr lang="it-IT" sz="2000" dirty="0" err="1" smtClean="0"/>
              <a:t>Chain</a:t>
            </a:r>
            <a:r>
              <a:rPr lang="it-IT" sz="2000" dirty="0" smtClean="0"/>
              <a:t> semplificata per un commerciante in elettronica (</a:t>
            </a:r>
            <a:r>
              <a:rPr lang="it-IT" sz="2000" dirty="0" err="1" smtClean="0"/>
              <a:t>retailer</a:t>
            </a:r>
            <a:r>
              <a:rPr lang="it-IT" sz="2000" dirty="0" smtClean="0"/>
              <a:t>)</a:t>
            </a:r>
          </a:p>
          <a:p>
            <a:r>
              <a:rPr lang="it-IT" sz="2000" dirty="0" smtClean="0"/>
              <a:t>I </a:t>
            </a:r>
            <a:r>
              <a:rPr lang="it-IT" sz="2000" dirty="0" err="1" smtClean="0"/>
              <a:t>consumers</a:t>
            </a:r>
            <a:r>
              <a:rPr lang="it-IT" sz="2000" dirty="0" smtClean="0"/>
              <a:t> possono accedere al sito Web, consultare il catalogo prodotti ed inserire ordini (TV, DVD </a:t>
            </a:r>
            <a:r>
              <a:rPr lang="it-IT" sz="2000" dirty="0" err="1" smtClean="0"/>
              <a:t>players</a:t>
            </a:r>
            <a:r>
              <a:rPr lang="it-IT" sz="2000" dirty="0" smtClean="0"/>
              <a:t>, video camere, ecc.): B2C E-Commerce</a:t>
            </a:r>
          </a:p>
          <a:p>
            <a:r>
              <a:rPr lang="it-IT" sz="2000" dirty="0" smtClean="0"/>
              <a:t>Per ogni voce dell’ordine, il sistema verifica se c’è merce disponibile in magazzino. Altrimenti, viene ordinata la merce al fornitore esterno (</a:t>
            </a:r>
            <a:r>
              <a:rPr lang="it-IT" sz="2000" dirty="0" err="1" smtClean="0"/>
              <a:t>Manifacturer</a:t>
            </a:r>
            <a:r>
              <a:rPr lang="it-IT" sz="2000" dirty="0" smtClean="0"/>
              <a:t>):B2B E-Commerce</a:t>
            </a:r>
          </a:p>
          <a:p>
            <a:r>
              <a:rPr lang="it-IT" sz="2000" dirty="0" smtClean="0"/>
              <a:t>Il fornitore esterno non soddisfa immediatamente l’ordine, ma aspetta di raccogliere un certo numero di ordini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Supply</a:t>
            </a:r>
            <a:r>
              <a:rPr lang="it-IT" dirty="0" smtClean="0"/>
              <a:t> </a:t>
            </a:r>
            <a:r>
              <a:rPr lang="it-IT" dirty="0" err="1" smtClean="0"/>
              <a:t>Chain</a:t>
            </a:r>
            <a:r>
              <a:rPr lang="it-IT" dirty="0" smtClean="0"/>
              <a:t> Management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0205" y="1700808"/>
            <a:ext cx="713533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Passi dell’approccio SOA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Metodo per scoprire servizi (top down) e per sfruttare servizi esistenti (</a:t>
            </a:r>
            <a:r>
              <a:rPr lang="it-IT" sz="2000" dirty="0" err="1" smtClean="0"/>
              <a:t>bottom</a:t>
            </a:r>
            <a:r>
              <a:rPr lang="it-IT" sz="2000" dirty="0" smtClean="0"/>
              <a:t> up)</a:t>
            </a:r>
          </a:p>
          <a:p>
            <a:r>
              <a:rPr lang="it-IT" sz="2000" dirty="0" smtClean="0"/>
              <a:t>Sette </a:t>
            </a:r>
            <a:r>
              <a:rPr lang="it-IT" sz="2000" dirty="0" err="1" smtClean="0"/>
              <a:t>step</a:t>
            </a:r>
            <a:r>
              <a:rPr lang="it-IT" sz="2000" dirty="0" smtClean="0"/>
              <a:t> principali</a:t>
            </a:r>
          </a:p>
          <a:p>
            <a:r>
              <a:rPr lang="it-IT" sz="2000" dirty="0" smtClean="0"/>
              <a:t>Non sono </a:t>
            </a:r>
            <a:r>
              <a:rPr lang="it-IT" sz="2000" dirty="0" err="1" smtClean="0"/>
              <a:t>step</a:t>
            </a:r>
            <a:r>
              <a:rPr lang="it-IT" sz="2000" dirty="0" smtClean="0"/>
              <a:t> necessariamente sequenziali, ma spesso seguono un approccio iterativo ed esplorativo</a:t>
            </a:r>
          </a:p>
          <a:p>
            <a:r>
              <a:rPr lang="it-IT" sz="2000" dirty="0" smtClean="0"/>
              <a:t>Il processo può essere ottimizzato determinando quali </a:t>
            </a:r>
            <a:r>
              <a:rPr lang="it-IT" sz="2000" dirty="0" err="1" smtClean="0"/>
              <a:t>step</a:t>
            </a:r>
            <a:r>
              <a:rPr lang="it-IT" sz="2000" dirty="0" smtClean="0"/>
              <a:t> condurre in parallelo e quali sono invece dipendenti da altri </a:t>
            </a:r>
            <a:r>
              <a:rPr lang="it-IT" sz="2000" dirty="0" err="1" smtClean="0"/>
              <a:t>step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Passi dell’approccio SOA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SOA</a:t>
            </a:r>
            <a:endParaRPr lang="it-I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0403" y="1256690"/>
            <a:ext cx="6594006" cy="3900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_Personalizza struttura">
  <a:themeElements>
    <a:clrScheme name="2_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Personalizza struttura">
  <a:themeElements>
    <a:clrScheme name="3_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ersonalizza struttura">
  <a:themeElements>
    <a:clrScheme name="1_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ersonalizza struttura">
  <a:themeElements>
    <a:clrScheme name="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1630</TotalTime>
  <Words>1985</Words>
  <Application>Microsoft Office PowerPoint</Application>
  <PresentationFormat>Presentazione su schermo (4:3)</PresentationFormat>
  <Paragraphs>242</Paragraphs>
  <Slides>44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Titoli diapositive</vt:lpstr>
      </vt:variant>
      <vt:variant>
        <vt:i4>44</vt:i4>
      </vt:variant>
    </vt:vector>
  </HeadingPairs>
  <TitlesOfParts>
    <vt:vector size="48" baseType="lpstr">
      <vt:lpstr>2_Personalizza struttura</vt:lpstr>
      <vt:lpstr>3_Personalizza struttura</vt:lpstr>
      <vt:lpstr>1_Personalizza struttura</vt:lpstr>
      <vt:lpstr>Personalizza struttura</vt:lpstr>
      <vt:lpstr>  Corso di Web Services A A. 2013 2014  Domenico Rosaci  SOA</vt:lpstr>
      <vt:lpstr>SOA: Bridging IT e Business</vt:lpstr>
      <vt:lpstr>Patterns e SOA</vt:lpstr>
      <vt:lpstr>Patterns e SOA</vt:lpstr>
      <vt:lpstr>Patterns e SOA</vt:lpstr>
      <vt:lpstr>Example: Supply Chain Management</vt:lpstr>
      <vt:lpstr>Supply Chain Management</vt:lpstr>
      <vt:lpstr>Passi dell’approccio SOA</vt:lpstr>
      <vt:lpstr>Passi dell’approccio SOA</vt:lpstr>
      <vt:lpstr>Passi del processo SOA</vt:lpstr>
      <vt:lpstr>1. Domain decomposition</vt:lpstr>
      <vt:lpstr>1   Domain decomposition</vt:lpstr>
      <vt:lpstr>1   Domain decomposition</vt:lpstr>
      <vt:lpstr>1. Domain decomposition</vt:lpstr>
      <vt:lpstr>Domain Decomposition</vt:lpstr>
      <vt:lpstr>Domain decomposition</vt:lpstr>
      <vt:lpstr>Applicazione dei pattern</vt:lpstr>
      <vt:lpstr>Usare i patterns</vt:lpstr>
      <vt:lpstr>Usare i Patterns</vt:lpstr>
      <vt:lpstr>1-Domain Decomposition</vt:lpstr>
      <vt:lpstr>1-Domain Decomposition</vt:lpstr>
      <vt:lpstr>1-Domain Decomposition</vt:lpstr>
      <vt:lpstr>2-Goal-service model creation</vt:lpstr>
      <vt:lpstr>Esempio di goal-service model</vt:lpstr>
      <vt:lpstr>Sub-system analysis</vt:lpstr>
      <vt:lpstr>Sub-system analysis</vt:lpstr>
      <vt:lpstr>Sub-system analysis</vt:lpstr>
      <vt:lpstr>Sub-system analysis</vt:lpstr>
      <vt:lpstr>Esempio di risultato dell’analisi</vt:lpstr>
      <vt:lpstr>Esempio di risultato dell’analisi</vt:lpstr>
      <vt:lpstr>Usare Application Patterns</vt:lpstr>
      <vt:lpstr>Usare Application Patterns</vt:lpstr>
      <vt:lpstr>Usare Application Patterns</vt:lpstr>
      <vt:lpstr>Service allocation</vt:lpstr>
      <vt:lpstr>Service allocation</vt:lpstr>
      <vt:lpstr>Component Specification</vt:lpstr>
      <vt:lpstr>Component Specification</vt:lpstr>
      <vt:lpstr>Patterns per strutturare componenti e servizi</vt:lpstr>
      <vt:lpstr>Applicare i runtime patterns</vt:lpstr>
      <vt:lpstr>Es. di applicazione dei runtime patterns</vt:lpstr>
      <vt:lpstr>Es. di runtime patterns</vt:lpstr>
      <vt:lpstr>Technology realization mapping</vt:lpstr>
      <vt:lpstr>Applicare il Product Mapping</vt:lpstr>
      <vt:lpstr>Applicare il product mapping</vt:lpstr>
    </vt:vector>
  </TitlesOfParts>
  <Company>DIMET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Domenico Rosaci</dc:creator>
  <cp:lastModifiedBy>domenico</cp:lastModifiedBy>
  <cp:revision>232</cp:revision>
  <dcterms:created xsi:type="dcterms:W3CDTF">2008-05-16T15:01:40Z</dcterms:created>
  <dcterms:modified xsi:type="dcterms:W3CDTF">2013-09-30T15:07:05Z</dcterms:modified>
</cp:coreProperties>
</file>