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0" r:id="rId3"/>
    <p:sldMasterId id="2147483649" r:id="rId4"/>
  </p:sldMasterIdLst>
  <p:sldIdLst>
    <p:sldId id="25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1D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181" autoAdjust="0"/>
    <p:restoredTop sz="94660"/>
  </p:normalViewPr>
  <p:slideViewPr>
    <p:cSldViewPr>
      <p:cViewPr>
        <p:scale>
          <a:sx n="75" d="100"/>
          <a:sy n="75" d="100"/>
        </p:scale>
        <p:origin x="-1483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  <a:noFill/>
        </p:spPr>
        <p:txBody>
          <a:bodyPr/>
          <a:lstStyle>
            <a:lvl1pPr marL="0" indent="0" algn="ct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CDBAA1-CEB1-4FEE-812A-202BEEC0E1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A993-70F2-493C-9F15-4D8FFAE0E9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33A6-4112-4BD2-A666-0AFA4921EA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EA55-04B4-4B84-A093-B0F603F55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F781-ECA3-4DA8-AB4D-7307637B0A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483C-D300-4346-B89C-7BB853271F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81CD-DF69-4840-9ACE-3E85E9E2A0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E7C-7717-4AF7-BFDB-3D36ADF4EB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Web </a:t>
            </a:r>
            <a:r>
              <a:rPr lang="it-IT" err="1"/>
              <a:t>Services</a:t>
            </a:r>
            <a:r>
              <a:rPr lang="it-IT"/>
              <a:t> - Introduzione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93FF-85F1-47DA-A9AD-1E2E0E18A9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7486C-7F90-4AA6-B701-823645D091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0C99-430C-42A5-A463-3FB7EA9F38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18FE7-C1C0-4784-A895-0E5A33A2E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8FFD-9A0F-4E3F-94A7-6E51F79CDE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7D84-6F43-42FB-96BE-1DAC564F75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63E4-2A17-4662-94DD-EA59D45BFF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2DB03-CADD-4A81-9113-20A84F48BB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AEF66-1F77-496C-A9D4-0B4279E4F7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2D8E2-E80F-49FF-B201-5E4012F93E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7BA7-6D79-44D0-8706-B99DA58C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A7CE-3588-4BD5-8FA2-3A52BE1501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CAB-2050-415B-BE16-1AEA38B4AE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C8DA-5F61-499F-903F-86C01B367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3337-57B9-4AE0-8FFC-CB4FAB81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8508-4479-442B-BD6D-F1CC415DB0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8B9-65CE-45FE-8342-F780EF179A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6EA1-9594-4E72-A6AE-0C421835F7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013D9-A441-48CF-8019-CF3EB1B2E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32A6-D356-4DC8-B40F-94C1CCC3AD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600200"/>
            <a:ext cx="370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6813" y="1600200"/>
            <a:ext cx="37099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ACD1-C0FC-4A02-8249-2917EEE1C1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C30-3BEB-4F6F-96AA-032558743A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18DC-D193-4BDF-B8D4-4853083FA8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48EA-2D20-4FF5-B682-49896596A3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7C13F-B15D-477D-A8F5-008F8FB337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6BC-D21A-456F-88AE-53B147324F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00200"/>
            <a:ext cx="7570787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101013" y="6237288"/>
            <a:ext cx="949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1D74112B-CB5C-428A-B368-5C52692BEB20}" type="slidenum">
              <a:rPr lang="it-IT" sz="1400">
                <a:solidFill>
                  <a:schemeClr val="bg1"/>
                </a:solidFill>
                <a:latin typeface="Tahoma" pitchFamily="34" charset="0"/>
              </a:rPr>
              <a:pPr algn="ctr">
                <a:defRPr/>
              </a:pPr>
              <a:t>‹N›</a:t>
            </a:fld>
            <a:endParaRPr lang="it-IT" sz="14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D. Rosaci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/>
              <a:t>Sistemi Distribuiti - Introduzione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C28556-F784-42E1-B5DA-658790A48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97F34-D884-407C-892D-D0B0DF48B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2FBE5-C26A-4B9B-8EB1-7DDA65B65D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764704" y="1196752"/>
            <a:ext cx="7772401" cy="1470025"/>
          </a:xfrm>
        </p:spPr>
        <p:txBody>
          <a:bodyPr/>
          <a:lstStyle/>
          <a:p>
            <a:pPr eaLnBrk="1" hangingPunct="1"/>
            <a:r>
              <a:rPr lang="it-IT" sz="3600" b="1" dirty="0" smtClean="0">
                <a:latin typeface="Tahoma" pitchFamily="34" charset="0"/>
              </a:rPr>
              <a:t/>
            </a:r>
            <a:br>
              <a:rPr lang="it-IT" sz="3600" b="1" dirty="0" smtClean="0">
                <a:latin typeface="Tahoma" pitchFamily="34" charset="0"/>
              </a:rPr>
            </a:br>
            <a:r>
              <a:rPr lang="it-IT" sz="3600" b="1" dirty="0" smtClean="0">
                <a:latin typeface="Tahoma" pitchFamily="34" charset="0"/>
              </a:rPr>
              <a:t> </a:t>
            </a:r>
            <a:r>
              <a:rPr lang="it-IT" sz="2400" b="1" dirty="0" smtClean="0">
                <a:latin typeface="Tahoma" pitchFamily="34" charset="0"/>
              </a:rPr>
              <a:t>Corso di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Web </a:t>
            </a:r>
            <a:r>
              <a:rPr lang="it-IT" sz="2400" b="1" dirty="0" err="1" smtClean="0">
                <a:latin typeface="Tahoma" pitchFamily="34" charset="0"/>
              </a:rPr>
              <a:t>Services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A A. </a:t>
            </a:r>
            <a:r>
              <a:rPr lang="it-IT" sz="2400" b="1" smtClean="0">
                <a:latin typeface="Tahoma" pitchFamily="34" charset="0"/>
              </a:rPr>
              <a:t>2013 2014</a:t>
            </a: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>Domenico Rosaci</a:t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2400" b="1" dirty="0" smtClean="0">
                <a:latin typeface="Tahoma" pitchFamily="34" charset="0"/>
              </a:rPr>
              <a:t/>
            </a:r>
            <a:br>
              <a:rPr lang="it-IT" sz="2400" b="1" dirty="0" smtClean="0">
                <a:latin typeface="Tahoma" pitchFamily="34" charset="0"/>
              </a:rPr>
            </a:br>
            <a:r>
              <a:rPr lang="it-IT" sz="4800" b="1" dirty="0" err="1" smtClean="0">
                <a:latin typeface="Tahoma" pitchFamily="34" charset="0"/>
              </a:rPr>
              <a:t>Patterns</a:t>
            </a:r>
            <a:r>
              <a:rPr lang="it-IT" sz="4800" b="1" dirty="0" smtClean="0">
                <a:latin typeface="Tahoma" pitchFamily="34" charset="0"/>
              </a:rPr>
              <a:t/>
            </a:r>
            <a:br>
              <a:rPr lang="it-IT" sz="48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di</a:t>
            </a:r>
            <a:br>
              <a:rPr lang="it-IT" sz="4800" b="1" dirty="0" smtClean="0">
                <a:latin typeface="Tahoma" pitchFamily="34" charset="0"/>
              </a:rPr>
            </a:br>
            <a:r>
              <a:rPr lang="it-IT" sz="4800" b="1" dirty="0" smtClean="0">
                <a:latin typeface="Tahoma" pitchFamily="34" charset="0"/>
              </a:rPr>
              <a:t>E-Business</a:t>
            </a:r>
            <a:endParaRPr lang="it-IT" sz="1200" b="1" dirty="0" smtClean="0">
              <a:latin typeface="Tahoma" pitchFamily="34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7812088" y="1412875"/>
            <a:ext cx="1331912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Una volta definito il business pattern, occorre identificare le componenti logiche ad alto livello per realizzarlo: queste costituiscono 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</a:t>
            </a:r>
          </a:p>
          <a:p>
            <a:r>
              <a:rPr lang="it-IT" sz="2000" dirty="0" smtClean="0"/>
              <a:t>Esistono più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 per realizzare un business pattern</a:t>
            </a:r>
          </a:p>
          <a:p>
            <a:r>
              <a:rPr lang="it-IT" sz="2000" dirty="0" smtClean="0"/>
              <a:t>Un’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 può avere un </a:t>
            </a:r>
            <a:r>
              <a:rPr lang="it-IT" sz="2000" dirty="0" err="1" smtClean="0"/>
              <a:t>presentation</a:t>
            </a:r>
            <a:r>
              <a:rPr lang="it-IT" sz="2000" dirty="0" smtClean="0"/>
              <a:t> </a:t>
            </a:r>
            <a:r>
              <a:rPr lang="it-IT" sz="2000" dirty="0" err="1" smtClean="0"/>
              <a:t>tier</a:t>
            </a:r>
            <a:r>
              <a:rPr lang="it-IT" sz="2000" dirty="0" smtClean="0"/>
              <a:t>, un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tier</a:t>
            </a:r>
            <a:r>
              <a:rPr lang="it-IT" sz="2000" dirty="0" smtClean="0"/>
              <a:t> ed un </a:t>
            </a:r>
            <a:r>
              <a:rPr lang="it-IT" sz="2000" dirty="0" err="1" smtClean="0"/>
              <a:t>back-end</a:t>
            </a:r>
            <a:r>
              <a:rPr lang="it-IT" sz="2000" dirty="0" smtClean="0"/>
              <a:t>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tier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r>
              <a:rPr lang="it-IT" dirty="0" smtClean="0"/>
              <a:t>: </a:t>
            </a:r>
            <a:r>
              <a:rPr lang="it-IT" dirty="0" err="1" smtClean="0"/>
              <a:t>Directly</a:t>
            </a:r>
            <a:r>
              <a:rPr lang="it-IT" dirty="0" smtClean="0"/>
              <a:t> </a:t>
            </a:r>
            <a:r>
              <a:rPr lang="it-IT" dirty="0" err="1" smtClean="0"/>
              <a:t>Integrated</a:t>
            </a:r>
            <a:r>
              <a:rPr lang="it-IT" dirty="0" smtClean="0"/>
              <a:t> Single </a:t>
            </a:r>
            <a:r>
              <a:rPr lang="it-IT" dirty="0" err="1" smtClean="0"/>
              <a:t>Channel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5842" y="1844824"/>
            <a:ext cx="694564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r>
              <a:rPr lang="it-IT" dirty="0" smtClean="0"/>
              <a:t>: altro esempio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Supponiamo che le polizze automobilistiche e le polizze sulla casa siano contenute in back end </a:t>
            </a:r>
            <a:r>
              <a:rPr lang="it-IT" sz="2000" dirty="0" err="1" smtClean="0"/>
              <a:t>different</a:t>
            </a:r>
            <a:endParaRPr lang="it-IT" sz="2000" dirty="0" smtClean="0"/>
          </a:p>
          <a:p>
            <a:r>
              <a:rPr lang="it-IT" sz="2000" dirty="0" smtClean="0"/>
              <a:t>Allora le richieste degli </a:t>
            </a:r>
            <a:r>
              <a:rPr lang="it-IT" sz="2000" dirty="0" err="1" smtClean="0"/>
              <a:t>user</a:t>
            </a:r>
            <a:r>
              <a:rPr lang="it-IT" sz="2000" dirty="0" smtClean="0"/>
              <a:t>, che possono riguardare dati differenti, devono essere decomposte</a:t>
            </a:r>
          </a:p>
          <a:p>
            <a:r>
              <a:rPr lang="it-IT" sz="2000" dirty="0" smtClean="0"/>
              <a:t>L’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 sarà diverso dal caso precedente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9146" y="1412776"/>
            <a:ext cx="6756494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Runtime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Un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 può essere ulteriormente raffinato nelle funzioni che lo compongono. Ogni funzione costituisce un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</a:t>
            </a:r>
            <a:r>
              <a:rPr lang="it-IT" sz="2000" dirty="0" err="1" smtClean="0"/>
              <a:t>node</a:t>
            </a:r>
            <a:endParaRPr lang="it-IT" sz="2000" dirty="0" smtClean="0"/>
          </a:p>
          <a:p>
            <a:r>
              <a:rPr lang="it-IT" sz="2000" dirty="0" smtClean="0"/>
              <a:t>Questi nodi possono coesistere sulla singola macchina, o essere distribuiti su più macchine (non è rilevante)</a:t>
            </a:r>
          </a:p>
          <a:p>
            <a:r>
              <a:rPr lang="it-IT" sz="2000" dirty="0" err="1" smtClean="0"/>
              <a:t>Es</a:t>
            </a:r>
            <a:r>
              <a:rPr lang="it-IT" sz="2000" dirty="0" smtClean="0"/>
              <a:t>:L’utente ha determinato che la sua soluzione si adatta ad un self-service business pattern realizzato con una </a:t>
            </a:r>
            <a:r>
              <a:rPr lang="it-IT" sz="2000" dirty="0" err="1" smtClean="0"/>
              <a:t>Directly</a:t>
            </a:r>
            <a:r>
              <a:rPr lang="it-IT" sz="2000" dirty="0" smtClean="0"/>
              <a:t> </a:t>
            </a:r>
            <a:r>
              <a:rPr lang="it-IT" sz="2000" dirty="0" err="1" smtClean="0"/>
              <a:t>Integrated</a:t>
            </a:r>
            <a:r>
              <a:rPr lang="it-IT" sz="2000" dirty="0" smtClean="0"/>
              <a:t> Single </a:t>
            </a:r>
            <a:r>
              <a:rPr lang="it-IT" sz="2000" dirty="0" err="1" smtClean="0"/>
              <a:t>Channel</a:t>
            </a:r>
            <a:r>
              <a:rPr lang="it-IT" sz="2000" dirty="0" smtClean="0"/>
              <a:t>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pattern.</a:t>
            </a:r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di </a:t>
            </a:r>
            <a:r>
              <a:rPr lang="it-IT" dirty="0" err="1" smtClean="0"/>
              <a:t>runtime</a:t>
            </a:r>
            <a:r>
              <a:rPr lang="it-IT" dirty="0" smtClean="0"/>
              <a:t> pattern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6328"/>
            <a:ext cx="5616624" cy="481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Ruoli dei nodi di </a:t>
            </a:r>
            <a:r>
              <a:rPr lang="it-IT" dirty="0" err="1" smtClean="0"/>
              <a:t>runtime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err="1" smtClean="0"/>
              <a:t>Presentation</a:t>
            </a:r>
            <a:r>
              <a:rPr lang="it-IT" sz="2000" dirty="0" smtClean="0"/>
              <a:t> and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</a:t>
            </a:r>
            <a:r>
              <a:rPr lang="it-IT" sz="2000" dirty="0" err="1" smtClean="0"/>
              <a:t>tier</a:t>
            </a:r>
            <a:r>
              <a:rPr lang="it-IT" sz="2000" dirty="0" smtClean="0"/>
              <a:t>: implementati con un Web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server, che combina sia la funzione di HTTP server che quelle di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server: gestisce pagine Web statiche e dinamiche</a:t>
            </a:r>
          </a:p>
          <a:p>
            <a:r>
              <a:rPr lang="it-IT" sz="2000" dirty="0" smtClean="0"/>
              <a:t>Una variante può essere data dallo </a:t>
            </a:r>
            <a:r>
              <a:rPr lang="it-IT" sz="2000" dirty="0" err="1" smtClean="0"/>
              <a:t>split</a:t>
            </a:r>
            <a:r>
              <a:rPr lang="it-IT" sz="2000" dirty="0" smtClean="0"/>
              <a:t> del Web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 in un HTTP server ed in un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server: altro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</a:t>
            </a:r>
          </a:p>
          <a:p>
            <a:endParaRPr lang="it-IT" sz="2000" dirty="0" smtClean="0"/>
          </a:p>
          <a:p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Altro </a:t>
            </a:r>
            <a:r>
              <a:rPr lang="it-IT" dirty="0" err="1" smtClean="0"/>
              <a:t>runtime</a:t>
            </a:r>
            <a:r>
              <a:rPr lang="it-IT" dirty="0" smtClean="0"/>
              <a:t> pattern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82444"/>
            <a:ext cx="5722865" cy="473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Product</a:t>
            </a:r>
            <a:r>
              <a:rPr lang="it-IT" dirty="0" smtClean="0"/>
              <a:t> </a:t>
            </a:r>
            <a:r>
              <a:rPr lang="it-IT" dirty="0" err="1" smtClean="0"/>
              <a:t>mapping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Per ogni nodo di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, si individuano i prodotti adatti a realizzarlo.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Product</a:t>
            </a:r>
            <a:r>
              <a:rPr lang="it-IT" dirty="0" smtClean="0"/>
              <a:t> </a:t>
            </a:r>
            <a:r>
              <a:rPr lang="it-IT" dirty="0" err="1" smtClean="0"/>
              <a:t>mapping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546" y="1556792"/>
            <a:ext cx="71280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per l’E-Business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Soluzioni aziendali già esistenti, strutturate a </a:t>
            </a:r>
            <a:r>
              <a:rPr lang="it-IT" sz="2000" dirty="0" err="1" smtClean="0"/>
              <a:t>layer</a:t>
            </a:r>
            <a:endParaRPr lang="it-IT" sz="2000" dirty="0" smtClean="0"/>
          </a:p>
          <a:p>
            <a:r>
              <a:rPr lang="it-IT" sz="2000" dirty="0" smtClean="0"/>
              <a:t>Consentono il riuso di software concepito per risolvere una data tipologia di problemi</a:t>
            </a:r>
          </a:p>
          <a:p>
            <a:r>
              <a:rPr lang="it-IT" sz="2000" dirty="0" smtClean="0"/>
              <a:t>Ogni livello di dettaglio è costruito sul livello precedente</a:t>
            </a:r>
          </a:p>
          <a:p>
            <a:r>
              <a:rPr lang="it-IT" sz="2000" dirty="0" smtClean="0"/>
              <a:t>Per esempio, la collezione di Pattern IBM comprende sette livelli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Best </a:t>
            </a:r>
            <a:r>
              <a:rPr lang="it-IT" dirty="0" err="1" smtClean="0"/>
              <a:t>Practice</a:t>
            </a:r>
            <a:r>
              <a:rPr lang="it-IT" dirty="0" smtClean="0"/>
              <a:t> </a:t>
            </a:r>
            <a:r>
              <a:rPr lang="it-IT" dirty="0" err="1" smtClean="0"/>
              <a:t>Guidelines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I pattern fin qui mostrati servono a definire le specifiche del sistema e l’ambiente di rete. Nulla è detto sull’effettivo sviluppo</a:t>
            </a:r>
          </a:p>
          <a:p>
            <a:r>
              <a:rPr lang="it-IT" sz="2000" dirty="0" smtClean="0"/>
              <a:t>Un </a:t>
            </a:r>
            <a:r>
              <a:rPr lang="it-IT" sz="2000" dirty="0" err="1" smtClean="0"/>
              <a:t>guideline</a:t>
            </a:r>
            <a:r>
              <a:rPr lang="it-IT" sz="2000" dirty="0" smtClean="0"/>
              <a:t> pattern definisce le tecniche idonee a sviluppare un </a:t>
            </a:r>
            <a:r>
              <a:rPr lang="it-IT" sz="2000" dirty="0" err="1" smtClean="0"/>
              <a:t>application</a:t>
            </a:r>
            <a:r>
              <a:rPr lang="it-IT" sz="2000" dirty="0" smtClean="0"/>
              <a:t> pattern, sulla base di:</a:t>
            </a:r>
          </a:p>
          <a:p>
            <a:pPr lvl="1"/>
            <a:r>
              <a:rPr lang="it-IT" sz="1600" dirty="0" smtClean="0"/>
              <a:t>Design </a:t>
            </a:r>
            <a:r>
              <a:rPr lang="it-IT" sz="1600" dirty="0" err="1" smtClean="0"/>
              <a:t>guideline</a:t>
            </a:r>
            <a:r>
              <a:rPr lang="it-IT" sz="1600" dirty="0" smtClean="0"/>
              <a:t>	</a:t>
            </a:r>
          </a:p>
          <a:p>
            <a:pPr lvl="1"/>
            <a:r>
              <a:rPr lang="it-IT" sz="1600" dirty="0" err="1" smtClean="0"/>
              <a:t>Development</a:t>
            </a:r>
            <a:r>
              <a:rPr lang="it-IT" sz="1600" dirty="0" smtClean="0"/>
              <a:t> </a:t>
            </a:r>
            <a:r>
              <a:rPr lang="it-IT" sz="1600" dirty="0" err="1" smtClean="0"/>
              <a:t>guideline</a:t>
            </a:r>
            <a:endParaRPr lang="it-IT" sz="1600" dirty="0" smtClean="0"/>
          </a:p>
          <a:p>
            <a:pPr lvl="1"/>
            <a:r>
              <a:rPr lang="it-IT" sz="1600" dirty="0" smtClean="0"/>
              <a:t>System Management </a:t>
            </a:r>
            <a:r>
              <a:rPr lang="it-IT" sz="1600" dirty="0" err="1" smtClean="0"/>
              <a:t>guideline</a:t>
            </a:r>
            <a:endParaRPr lang="it-IT" sz="1600" dirty="0" smtClean="0"/>
          </a:p>
          <a:p>
            <a:pPr lvl="1"/>
            <a:r>
              <a:rPr lang="it-IT" sz="1600" dirty="0" err="1" smtClean="0"/>
              <a:t>Development</a:t>
            </a:r>
            <a:r>
              <a:rPr lang="it-IT" sz="1600" dirty="0" smtClean="0"/>
              <a:t> </a:t>
            </a:r>
            <a:r>
              <a:rPr lang="it-IT" sz="1600" dirty="0" err="1" smtClean="0"/>
              <a:t>guideline</a:t>
            </a:r>
            <a:endParaRPr lang="it-IT" sz="16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Patterns</a:t>
            </a:r>
            <a:r>
              <a:rPr lang="it-IT" dirty="0" smtClean="0"/>
              <a:t> per l’E Business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Business patterns: </a:t>
            </a:r>
            <a:r>
              <a:rPr lang="en-US" sz="2000" dirty="0" err="1" smtClean="0"/>
              <a:t>identificano</a:t>
            </a:r>
            <a:r>
              <a:rPr lang="en-US" sz="2000" dirty="0" smtClean="0"/>
              <a:t> le </a:t>
            </a:r>
            <a:r>
              <a:rPr lang="en-US" sz="2000" dirty="0" err="1" smtClean="0"/>
              <a:t>interazioni</a:t>
            </a:r>
            <a:r>
              <a:rPr lang="en-US" sz="2000" dirty="0" smtClean="0"/>
              <a:t> </a:t>
            </a:r>
            <a:r>
              <a:rPr lang="en-US" sz="2000" dirty="0" err="1" smtClean="0"/>
              <a:t>tra</a:t>
            </a:r>
            <a:r>
              <a:rPr lang="en-US" sz="2000" dirty="0" smtClean="0"/>
              <a:t> </a:t>
            </a:r>
            <a:r>
              <a:rPr lang="en-US" sz="2000" dirty="0" err="1" smtClean="0"/>
              <a:t>utenti</a:t>
            </a:r>
            <a:r>
              <a:rPr lang="en-US" sz="2000" dirty="0" smtClean="0"/>
              <a:t>, business e </a:t>
            </a:r>
            <a:r>
              <a:rPr lang="en-US" sz="2000" dirty="0" err="1" smtClean="0"/>
              <a:t>dati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Integration patterns: </a:t>
            </a:r>
            <a:r>
              <a:rPr lang="en-US" sz="2000" dirty="0" err="1" smtClean="0"/>
              <a:t>collegano</a:t>
            </a:r>
            <a:r>
              <a:rPr lang="en-US" sz="2000" dirty="0" smtClean="0"/>
              <a:t> </a:t>
            </a:r>
            <a:r>
              <a:rPr lang="en-US" sz="2000" dirty="0" err="1" smtClean="0"/>
              <a:t>più</a:t>
            </a:r>
            <a:r>
              <a:rPr lang="en-US" sz="2000" dirty="0" smtClean="0"/>
              <a:t> Business patterns</a:t>
            </a:r>
          </a:p>
          <a:p>
            <a:r>
              <a:rPr lang="en-US" sz="2000" dirty="0" smtClean="0"/>
              <a:t>Composite patterns: </a:t>
            </a:r>
            <a:r>
              <a:rPr lang="en-US" sz="2000" dirty="0" err="1" smtClean="0"/>
              <a:t>rappresentano</a:t>
            </a:r>
            <a:r>
              <a:rPr lang="en-US" sz="2000" dirty="0" smtClean="0"/>
              <a:t> </a:t>
            </a:r>
            <a:r>
              <a:rPr lang="en-US" sz="2000" dirty="0" err="1" smtClean="0"/>
              <a:t>combinazioni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Business </a:t>
            </a:r>
            <a:r>
              <a:rPr lang="en-US" sz="2000" dirty="0" err="1" smtClean="0"/>
              <a:t>ed</a:t>
            </a:r>
            <a:r>
              <a:rPr lang="en-US" sz="2000" dirty="0" smtClean="0"/>
              <a:t> Integration patterns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usale</a:t>
            </a:r>
            <a:r>
              <a:rPr lang="en-US" sz="2000" dirty="0" smtClean="0"/>
              <a:t> </a:t>
            </a:r>
            <a:r>
              <a:rPr lang="en-US" sz="2000" dirty="0" err="1" smtClean="0"/>
              <a:t>ricorrenza</a:t>
            </a:r>
            <a:endParaRPr lang="it-IT" sz="2000" dirty="0" smtClean="0"/>
          </a:p>
          <a:p>
            <a:r>
              <a:rPr lang="en-US" sz="2000" dirty="0" smtClean="0"/>
              <a:t>Application patterns: </a:t>
            </a:r>
            <a:r>
              <a:rPr lang="en-US" sz="2000" dirty="0" err="1" smtClean="0"/>
              <a:t>Forniscono</a:t>
            </a:r>
            <a:r>
              <a:rPr lang="en-US" sz="2000" dirty="0" smtClean="0"/>
              <a:t> un layer </a:t>
            </a:r>
            <a:r>
              <a:rPr lang="en-US" sz="2000" dirty="0" err="1" smtClean="0"/>
              <a:t>concettuale</a:t>
            </a:r>
            <a:r>
              <a:rPr lang="en-US" sz="2000" dirty="0" smtClean="0"/>
              <a:t> </a:t>
            </a:r>
            <a:r>
              <a:rPr lang="en-US" sz="2000" dirty="0" err="1" smtClean="0"/>
              <a:t>che</a:t>
            </a:r>
            <a:r>
              <a:rPr lang="en-US" sz="2000" dirty="0" smtClean="0"/>
              <a:t> </a:t>
            </a:r>
            <a:r>
              <a:rPr lang="en-US" sz="2000" dirty="0" err="1" smtClean="0"/>
              <a:t>descrive</a:t>
            </a:r>
            <a:r>
              <a:rPr lang="en-US" sz="2000" dirty="0" smtClean="0"/>
              <a:t> come </a:t>
            </a:r>
            <a:r>
              <a:rPr lang="en-US" sz="2000" dirty="0" err="1" smtClean="0"/>
              <a:t>interagiscono</a:t>
            </a:r>
            <a:r>
              <a:rPr lang="en-US" sz="2000" dirty="0" smtClean="0"/>
              <a:t> le </a:t>
            </a:r>
            <a:r>
              <a:rPr lang="en-US" sz="2000" dirty="0" err="1" smtClean="0"/>
              <a:t>componenti</a:t>
            </a:r>
            <a:r>
              <a:rPr lang="en-US" sz="2000" dirty="0" smtClean="0"/>
              <a:t> applicative e I </a:t>
            </a:r>
            <a:r>
              <a:rPr lang="en-US" sz="2000" dirty="0" err="1" smtClean="0"/>
              <a:t>dati</a:t>
            </a:r>
            <a:r>
              <a:rPr lang="en-US" sz="2000" dirty="0" smtClean="0"/>
              <a:t> in un Business o Integration pattern</a:t>
            </a:r>
          </a:p>
          <a:p>
            <a:r>
              <a:rPr lang="en-US" sz="2000" dirty="0" smtClean="0"/>
              <a:t>Runtime patterns: </a:t>
            </a:r>
            <a:r>
              <a:rPr lang="en-US" sz="2000" dirty="0" err="1" smtClean="0"/>
              <a:t>definiscono</a:t>
            </a:r>
            <a:r>
              <a:rPr lang="en-US" sz="2000" dirty="0" smtClean="0"/>
              <a:t> la </a:t>
            </a:r>
            <a:r>
              <a:rPr lang="en-US" sz="2000" dirty="0" err="1" smtClean="0"/>
              <a:t>struttura</a:t>
            </a:r>
            <a:r>
              <a:rPr lang="en-US" sz="2000" dirty="0" smtClean="0"/>
              <a:t> </a:t>
            </a:r>
            <a:r>
              <a:rPr lang="en-US" sz="2000" dirty="0" err="1" smtClean="0"/>
              <a:t>logica</a:t>
            </a:r>
            <a:r>
              <a:rPr lang="en-US" sz="2000" dirty="0" smtClean="0"/>
              <a:t> middleware </a:t>
            </a:r>
            <a:r>
              <a:rPr lang="en-US" sz="2000" dirty="0" err="1" smtClean="0"/>
              <a:t>che</a:t>
            </a:r>
            <a:r>
              <a:rPr lang="en-US" sz="2000" dirty="0" smtClean="0"/>
              <a:t> </a:t>
            </a:r>
            <a:r>
              <a:rPr lang="en-US" sz="2000" dirty="0" err="1" smtClean="0"/>
              <a:t>supporta</a:t>
            </a:r>
            <a:r>
              <a:rPr lang="en-US" sz="2000" dirty="0" smtClean="0"/>
              <a:t> un Application pattern..</a:t>
            </a:r>
          </a:p>
          <a:p>
            <a:r>
              <a:rPr lang="en-US" sz="2000" dirty="0" smtClean="0"/>
              <a:t>Product mappings: </a:t>
            </a:r>
            <a:r>
              <a:rPr lang="en-US" sz="2000" dirty="0" err="1" smtClean="0"/>
              <a:t>identifica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implementazioni</a:t>
            </a:r>
            <a:r>
              <a:rPr lang="en-US" sz="2000" dirty="0" smtClean="0"/>
              <a:t> software </a:t>
            </a:r>
            <a:r>
              <a:rPr lang="en-US" sz="2000" dirty="0" err="1" smtClean="0"/>
              <a:t>provate</a:t>
            </a:r>
            <a:r>
              <a:rPr lang="en-US" sz="2000" dirty="0" smtClean="0"/>
              <a:t> e testate per </a:t>
            </a:r>
            <a:r>
              <a:rPr lang="en-US" sz="2000" dirty="0" err="1" smtClean="0"/>
              <a:t>ogni</a:t>
            </a:r>
            <a:r>
              <a:rPr lang="it-IT" sz="2000" dirty="0" smtClean="0"/>
              <a:t> </a:t>
            </a:r>
            <a:r>
              <a:rPr lang="it-IT" sz="2000" dirty="0" err="1" smtClean="0"/>
              <a:t>Runtime</a:t>
            </a:r>
            <a:r>
              <a:rPr lang="it-IT" sz="2000" dirty="0" smtClean="0"/>
              <a:t> pattern.</a:t>
            </a:r>
          </a:p>
          <a:p>
            <a:r>
              <a:rPr lang="en-US" sz="2000" dirty="0" smtClean="0"/>
              <a:t>Best-practice guidelines: </a:t>
            </a:r>
            <a:r>
              <a:rPr lang="en-US" sz="2000" dirty="0" err="1" smtClean="0"/>
              <a:t>guidano</a:t>
            </a:r>
            <a:r>
              <a:rPr lang="en-US" sz="2000" dirty="0" smtClean="0"/>
              <a:t> </a:t>
            </a:r>
            <a:r>
              <a:rPr lang="en-US" sz="2000" dirty="0" err="1" smtClean="0"/>
              <a:t>nello</a:t>
            </a:r>
            <a:r>
              <a:rPr lang="en-US" sz="2000" dirty="0" smtClean="0"/>
              <a:t> </a:t>
            </a:r>
            <a:r>
              <a:rPr lang="en-US" sz="2000" dirty="0" err="1" smtClean="0"/>
              <a:t>sviluppo</a:t>
            </a:r>
            <a:r>
              <a:rPr lang="en-US" sz="2000" dirty="0" smtClean="0"/>
              <a:t>.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Patterns</a:t>
            </a:r>
            <a:r>
              <a:rPr lang="it-IT" dirty="0" smtClean="0"/>
              <a:t> per l’E Business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122" y="1182626"/>
            <a:ext cx="6388832" cy="498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Business </a:t>
            </a:r>
            <a:r>
              <a:rPr lang="it-IT" dirty="0" err="1" smtClean="0"/>
              <a:t>patterns</a:t>
            </a:r>
            <a:r>
              <a:rPr lang="it-IT" dirty="0" smtClean="0"/>
              <a:t> primari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37752"/>
            <a:ext cx="6336703" cy="482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d’uso di un pattern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 smtClean="0"/>
              <a:t>Compagnia assicurativa: si supponga che voglia ridurre i costi dei </a:t>
            </a:r>
            <a:r>
              <a:rPr lang="it-IT" sz="2000" dirty="0" err="1" smtClean="0"/>
              <a:t>call</a:t>
            </a:r>
            <a:r>
              <a:rPr lang="it-IT" sz="2000" dirty="0" smtClean="0"/>
              <a:t> </a:t>
            </a:r>
            <a:r>
              <a:rPr lang="it-IT" sz="2000" dirty="0" err="1" smtClean="0"/>
              <a:t>centeer</a:t>
            </a:r>
            <a:r>
              <a:rPr lang="it-IT" sz="2000" dirty="0" smtClean="0"/>
              <a:t>, permettendo ai clienti di accedere alle proprie polizze sul Web ed effettuando le modifiche volute</a:t>
            </a:r>
          </a:p>
          <a:p>
            <a:r>
              <a:rPr lang="it-IT" sz="2000" dirty="0" smtClean="0"/>
              <a:t>Il Self-service pattern si adatta perfettamente a questo caso</a:t>
            </a:r>
          </a:p>
          <a:p>
            <a:r>
              <a:rPr lang="it-IT" sz="2000" dirty="0" smtClean="0"/>
              <a:t>Il Self-service pattern è adatto quando è necessario consentire l’accesso diretto degli utenti alle applicazioni e ai dati</a:t>
            </a:r>
            <a:endParaRPr lang="it-IT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Integration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835" y="1844824"/>
            <a:ext cx="728650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116632"/>
            <a:ext cx="7570787" cy="1143000"/>
          </a:xfrm>
        </p:spPr>
        <p:txBody>
          <a:bodyPr/>
          <a:lstStyle/>
          <a:p>
            <a:r>
              <a:rPr lang="it-IT" dirty="0" smtClean="0"/>
              <a:t>Combinazione Business- </a:t>
            </a:r>
            <a:r>
              <a:rPr lang="it-IT" dirty="0" err="1" smtClean="0"/>
              <a:t>Integration</a:t>
            </a:r>
            <a:r>
              <a:rPr lang="it-IT" dirty="0" smtClean="0"/>
              <a:t>: Custom Design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0300" y="1485226"/>
            <a:ext cx="6220051" cy="381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Composite </a:t>
            </a:r>
            <a:r>
              <a:rPr lang="it-IT" dirty="0" err="1" smtClean="0"/>
              <a:t>Patterns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D. Rosaci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Web Services - Introduzione</a:t>
            </a:r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738" y="1192342"/>
            <a:ext cx="5289574" cy="511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Personalizza struttura">
  <a:themeElements>
    <a:clrScheme name="2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ersonalizza struttura">
  <a:themeElements>
    <a:clrScheme name="3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ersonalizza struttura">
  <a:themeElements>
    <a:clrScheme name="1_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645</Words>
  <Application>Microsoft Office PowerPoint</Application>
  <PresentationFormat>Presentazione su schermo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2_Personalizza struttura</vt:lpstr>
      <vt:lpstr>3_Personalizza struttura</vt:lpstr>
      <vt:lpstr>1_Personalizza struttura</vt:lpstr>
      <vt:lpstr>Personalizza struttura</vt:lpstr>
      <vt:lpstr>  Corso di Web Services A A. 2013 2014  Domenico Rosaci  Patterns di E-Business</vt:lpstr>
      <vt:lpstr>Patterns per l’E-Business</vt:lpstr>
      <vt:lpstr>Patterns per l’E Business</vt:lpstr>
      <vt:lpstr>Patterns per l’E Business</vt:lpstr>
      <vt:lpstr>Business patterns primari</vt:lpstr>
      <vt:lpstr>Esempio d’uso di un pattern</vt:lpstr>
      <vt:lpstr>Integration Patterns</vt:lpstr>
      <vt:lpstr>Combinazione Business- Integration: Custom Design</vt:lpstr>
      <vt:lpstr>Composite Patterns</vt:lpstr>
      <vt:lpstr>Application Patterns</vt:lpstr>
      <vt:lpstr>Application Patterns: Directly Integrated Single Channel</vt:lpstr>
      <vt:lpstr>Application patterns: altro esempio</vt:lpstr>
      <vt:lpstr>Application patterns</vt:lpstr>
      <vt:lpstr>Runtime patterns</vt:lpstr>
      <vt:lpstr>Esempio di runtime pattern</vt:lpstr>
      <vt:lpstr>Ruoli dei nodi di runtime</vt:lpstr>
      <vt:lpstr>Altro runtime pattern</vt:lpstr>
      <vt:lpstr>Product mapping</vt:lpstr>
      <vt:lpstr>Product mapping</vt:lpstr>
      <vt:lpstr>Best Practice Guidelines</vt:lpstr>
    </vt:vector>
  </TitlesOfParts>
  <Company>DIMET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Domenico Rosaci</dc:creator>
  <cp:lastModifiedBy>domenico</cp:lastModifiedBy>
  <cp:revision>189</cp:revision>
  <dcterms:created xsi:type="dcterms:W3CDTF">2008-05-16T15:01:40Z</dcterms:created>
  <dcterms:modified xsi:type="dcterms:W3CDTF">2013-09-30T15:06:48Z</dcterms:modified>
</cp:coreProperties>
</file>